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4"/>
  </p:notesMasterIdLst>
  <p:sldIdLst>
    <p:sldId id="256" r:id="rId3"/>
    <p:sldId id="258" r:id="rId4"/>
    <p:sldId id="257" r:id="rId5"/>
    <p:sldId id="259" r:id="rId6"/>
    <p:sldId id="261" r:id="rId7"/>
    <p:sldId id="263" r:id="rId8"/>
    <p:sldId id="264" r:id="rId9"/>
    <p:sldId id="265" r:id="rId10"/>
    <p:sldId id="266" r:id="rId11"/>
    <p:sldId id="267" r:id="rId12"/>
    <p:sldId id="268" r:id="rId13"/>
    <p:sldId id="260" r:id="rId14"/>
    <p:sldId id="270" r:id="rId15"/>
    <p:sldId id="271" r:id="rId16"/>
    <p:sldId id="272" r:id="rId17"/>
    <p:sldId id="273" r:id="rId18"/>
    <p:sldId id="276" r:id="rId19"/>
    <p:sldId id="275" r:id="rId20"/>
    <p:sldId id="277" r:id="rId21"/>
    <p:sldId id="278" r:id="rId22"/>
    <p:sldId id="279" r:id="rId23"/>
    <p:sldId id="281" r:id="rId24"/>
    <p:sldId id="282" r:id="rId25"/>
    <p:sldId id="283" r:id="rId26"/>
    <p:sldId id="284" r:id="rId27"/>
    <p:sldId id="285" r:id="rId28"/>
    <p:sldId id="286" r:id="rId29"/>
    <p:sldId id="287" r:id="rId30"/>
    <p:sldId id="288" r:id="rId31"/>
    <p:sldId id="289" r:id="rId32"/>
    <p:sldId id="290"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554"/>
    <a:srgbClr val="5382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72429" autoAdjust="0"/>
  </p:normalViewPr>
  <p:slideViewPr>
    <p:cSldViewPr snapToGrid="0">
      <p:cViewPr varScale="1">
        <p:scale>
          <a:sx n="66" d="100"/>
          <a:sy n="66" d="100"/>
        </p:scale>
        <p:origin x="1162"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C3ADD9-A38B-4BE5-AC76-350827CA9FF8}" type="datetimeFigureOut">
              <a:rPr lang="en-US" smtClean="0"/>
              <a:t>7/18/2024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E65689-8240-45C5-BB1A-376E97A4566F}" type="slidenum">
              <a:rPr lang="en-US" smtClean="0"/>
              <a:t>‹#›</a:t>
            </a:fld>
            <a:endParaRPr lang="en-US"/>
          </a:p>
        </p:txBody>
      </p:sp>
    </p:spTree>
    <p:extLst>
      <p:ext uri="{BB962C8B-B14F-4D97-AF65-F5344CB8AC3E}">
        <p14:creationId xmlns:p14="http://schemas.microsoft.com/office/powerpoint/2010/main" val="24673337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final lecture, we want to give you a brief background about resource selection function analyses, with a goal of introducing the tools that are being developed to more appropriately address this question.  What we recognize is that animals do not move randomly across the landscape.  There are certain characteristics, water, food, mates, that all govern their selection and movement.  </a:t>
            </a:r>
          </a:p>
          <a:p>
            <a:endParaRPr lang="en-US" dirty="0"/>
          </a:p>
          <a:p>
            <a:r>
              <a:rPr lang="en-US" dirty="0"/>
              <a:t>As a researcher, one o the primary reasons we fit animals with tracking devices is to understand these species-habitat relationships, especially since we recognize that animals choose their habitats to maximize their fitness.  Here again, we are asking why animals move in a particular way and then ideally making a prediction of where you are more likely to find animals on your land or seascape.  </a:t>
            </a:r>
          </a:p>
          <a:p>
            <a:endParaRPr lang="en-US" dirty="0"/>
          </a:p>
          <a:p>
            <a:r>
              <a:rPr lang="en-US" dirty="0"/>
              <a:t>The result of resource selection function models are often used as a starting point for many other analyses, such as habitat corridor analyses.  These models, however, can get quite complex.  It’s important to know the assumptions of these models and how to apply them.  So, I’m going to talk about the background of these models and then I’m going to hand things off to Chris so we can all learn about the tools he’s been developing to account for autocorrelation and include the movement process in analyses.</a:t>
            </a:r>
          </a:p>
        </p:txBody>
      </p:sp>
      <p:sp>
        <p:nvSpPr>
          <p:cNvPr id="4" name="Slide Number Placeholder 3"/>
          <p:cNvSpPr>
            <a:spLocks noGrp="1"/>
          </p:cNvSpPr>
          <p:nvPr>
            <p:ph type="sldNum" sz="quarter" idx="5"/>
          </p:nvPr>
        </p:nvSpPr>
        <p:spPr/>
        <p:txBody>
          <a:bodyPr/>
          <a:lstStyle/>
          <a:p>
            <a:fld id="{42E65689-8240-45C5-BB1A-376E97A4566F}" type="slidenum">
              <a:rPr lang="en-US" smtClean="0"/>
              <a:t>1</a:t>
            </a:fld>
            <a:endParaRPr lang="en-US"/>
          </a:p>
        </p:txBody>
      </p:sp>
    </p:spTree>
    <p:extLst>
      <p:ext uri="{BB962C8B-B14F-4D97-AF65-F5344CB8AC3E}">
        <p14:creationId xmlns:p14="http://schemas.microsoft.com/office/powerpoint/2010/main" val="8214036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fit a selection function, to get model coefficients which represent the strength of selection for our various </a:t>
            </a:r>
            <a:r>
              <a:rPr lang="en-US" dirty="0" err="1"/>
              <a:t>covarites</a:t>
            </a:r>
            <a:r>
              <a:rPr lang="en-US" dirty="0"/>
              <a:t>.</a:t>
            </a:r>
          </a:p>
        </p:txBody>
      </p:sp>
      <p:sp>
        <p:nvSpPr>
          <p:cNvPr id="4" name="Slide Number Placeholder 3"/>
          <p:cNvSpPr>
            <a:spLocks noGrp="1"/>
          </p:cNvSpPr>
          <p:nvPr>
            <p:ph type="sldNum" sz="quarter" idx="5"/>
          </p:nvPr>
        </p:nvSpPr>
        <p:spPr/>
        <p:txBody>
          <a:bodyPr/>
          <a:lstStyle/>
          <a:p>
            <a:fld id="{42E65689-8240-45C5-BB1A-376E97A4566F}" type="slidenum">
              <a:rPr lang="en-US" smtClean="0"/>
              <a:t>10</a:t>
            </a:fld>
            <a:endParaRPr lang="en-US"/>
          </a:p>
        </p:txBody>
      </p:sp>
    </p:spTree>
    <p:extLst>
      <p:ext uri="{BB962C8B-B14F-4D97-AF65-F5344CB8AC3E}">
        <p14:creationId xmlns:p14="http://schemas.microsoft.com/office/powerpoint/2010/main" val="4148269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finish with model selection and evaluation to make a spatial prediction that prioritize which areas animal use more often compared to others.</a:t>
            </a:r>
          </a:p>
        </p:txBody>
      </p:sp>
      <p:sp>
        <p:nvSpPr>
          <p:cNvPr id="4" name="Slide Number Placeholder 3"/>
          <p:cNvSpPr>
            <a:spLocks noGrp="1"/>
          </p:cNvSpPr>
          <p:nvPr>
            <p:ph type="sldNum" sz="quarter" idx="5"/>
          </p:nvPr>
        </p:nvSpPr>
        <p:spPr/>
        <p:txBody>
          <a:bodyPr/>
          <a:lstStyle/>
          <a:p>
            <a:fld id="{42E65689-8240-45C5-BB1A-376E97A4566F}" type="slidenum">
              <a:rPr lang="en-US" smtClean="0"/>
              <a:t>11</a:t>
            </a:fld>
            <a:endParaRPr lang="en-US"/>
          </a:p>
        </p:txBody>
      </p:sp>
    </p:spTree>
    <p:extLst>
      <p:ext uri="{BB962C8B-B14F-4D97-AF65-F5344CB8AC3E}">
        <p14:creationId xmlns:p14="http://schemas.microsoft.com/office/powerpoint/2010/main" val="42922538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ingredients.  In order to conduct an RSF, we need a few things.  First, we need to think about the remote sensing variables that potential explain the preferences of our animal.  Qianru described a number of different options for relating your animal point data.  This process of creating your spatial </a:t>
            </a:r>
            <a:r>
              <a:rPr lang="en-US" dirty="0" err="1"/>
              <a:t>dataframe</a:t>
            </a:r>
            <a:r>
              <a:rPr lang="en-US" dirty="0"/>
              <a:t> can be a time consuming process and requires significant thought. It’s important to note, that you don’t need to solely rely on remote sensing data.  You might, for instance, need a data that is specific to your study area, such as the locations or distance to small villages.  This can be created and then incorporated in your analyses.  </a:t>
            </a:r>
          </a:p>
          <a:p>
            <a:endParaRPr lang="en-US" dirty="0"/>
          </a:p>
          <a:p>
            <a:r>
              <a:rPr lang="en-US" dirty="0"/>
              <a:t>Then, there’s your tracking data.  Some things to consider include autocorrelation of the tracking data, the potential error associated with your devices, and the appropriate sample size that you are using in your analyses.</a:t>
            </a:r>
          </a:p>
          <a:p>
            <a:endParaRPr lang="en-US" dirty="0"/>
          </a:p>
          <a:p>
            <a:r>
              <a:rPr lang="en-US" dirty="0"/>
              <a:t>And lastly, there’s defining your availability.  This is generally done by creating a home range of that animal, but then there’s the question of how to make sure to appropriate sample from what is potentially available to the animal.</a:t>
            </a:r>
          </a:p>
        </p:txBody>
      </p:sp>
      <p:sp>
        <p:nvSpPr>
          <p:cNvPr id="4" name="Slide Number Placeholder 3"/>
          <p:cNvSpPr>
            <a:spLocks noGrp="1"/>
          </p:cNvSpPr>
          <p:nvPr>
            <p:ph type="sldNum" sz="quarter" idx="5"/>
          </p:nvPr>
        </p:nvSpPr>
        <p:spPr/>
        <p:txBody>
          <a:bodyPr/>
          <a:lstStyle/>
          <a:p>
            <a:fld id="{42E65689-8240-45C5-BB1A-376E97A4566F}" type="slidenum">
              <a:rPr lang="en-US" smtClean="0"/>
              <a:t>12</a:t>
            </a:fld>
            <a:endParaRPr lang="en-US"/>
          </a:p>
        </p:txBody>
      </p:sp>
    </p:spTree>
    <p:extLst>
      <p:ext uri="{BB962C8B-B14F-4D97-AF65-F5344CB8AC3E}">
        <p14:creationId xmlns:p14="http://schemas.microsoft.com/office/powerpoint/2010/main" val="6258979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just a few thoughts on characterizing the habitat landscape.   We can include categorize our landscape using categorical or continuous variables.  I generally try to only use continuous raster surfaces but that doesn’t mean you can’t incorporate a categorical variable, for instance a land cover classification.  It’s important that the data you use are in the same format for analyses and ideally in raster formats.  This then allows you to generate a predictive surface of your result, which that can be used in other applications or to predict how the habitat suitability might chance with a changing set of predictors.</a:t>
            </a:r>
          </a:p>
          <a:p>
            <a:endParaRPr lang="en-US" dirty="0"/>
          </a:p>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13</a:t>
            </a:fld>
            <a:endParaRPr lang="en-US"/>
          </a:p>
        </p:txBody>
      </p:sp>
    </p:spTree>
    <p:extLst>
      <p:ext uri="{BB962C8B-B14F-4D97-AF65-F5344CB8AC3E}">
        <p14:creationId xmlns:p14="http://schemas.microsoft.com/office/powerpoint/2010/main" val="1373846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from the graph on the left, reported in Vales et al, that the probability of detection changes as the canopy cover increases.  These are things that we recognize, since canopy and other features reduce the attenuation of the GPS signal.  Importantly, we see that effect of canopy cover changes when comparing summer and winter periods.</a:t>
            </a:r>
          </a:p>
        </p:txBody>
      </p:sp>
      <p:sp>
        <p:nvSpPr>
          <p:cNvPr id="4" name="Slide Number Placeholder 3"/>
          <p:cNvSpPr>
            <a:spLocks noGrp="1"/>
          </p:cNvSpPr>
          <p:nvPr>
            <p:ph type="sldNum" sz="quarter" idx="5"/>
          </p:nvPr>
        </p:nvSpPr>
        <p:spPr/>
        <p:txBody>
          <a:bodyPr/>
          <a:lstStyle/>
          <a:p>
            <a:fld id="{42E65689-8240-45C5-BB1A-376E97A4566F}" type="slidenum">
              <a:rPr lang="en-US" smtClean="0"/>
              <a:t>15</a:t>
            </a:fld>
            <a:endParaRPr lang="en-US"/>
          </a:p>
        </p:txBody>
      </p:sp>
    </p:spTree>
    <p:extLst>
      <p:ext uri="{BB962C8B-B14F-4D97-AF65-F5344CB8AC3E}">
        <p14:creationId xmlns:p14="http://schemas.microsoft.com/office/powerpoint/2010/main" val="32740010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other issue that we want to think about is an irregular sampling interval.  The problem with irregular samples is that areas that are sampled more frequently are likely to be over-represented in our dataset, thus biasing our result and effectively appearing like these areas are more selected than areas with lower sampling frequency.  If this is happening completely randomly with respect to environmental variables, then it’s not a problem.  But, for instance, we need to really understand if the pattern is random.  For instance, you could have different sampling intervals between night and day, which could bias your results simply because you are collecting more points in day or night.  Similarly, if you change fix interval while you are collecting data on your animals, it could result in greater preference for particular habitats and erroneously bias your regression coefficients.</a:t>
            </a:r>
          </a:p>
          <a:p>
            <a:endParaRPr lang="en-US" dirty="0"/>
          </a:p>
          <a:p>
            <a:r>
              <a:rPr lang="en-US" dirty="0"/>
              <a:t>The solution, of course, is to either collect data at regular intervals or resample your data to make the track regular, which is what we have done here with our wildebeest data.</a:t>
            </a:r>
          </a:p>
        </p:txBody>
      </p:sp>
      <p:sp>
        <p:nvSpPr>
          <p:cNvPr id="4" name="Slide Number Placeholder 3"/>
          <p:cNvSpPr>
            <a:spLocks noGrp="1"/>
          </p:cNvSpPr>
          <p:nvPr>
            <p:ph type="sldNum" sz="quarter" idx="5"/>
          </p:nvPr>
        </p:nvSpPr>
        <p:spPr/>
        <p:txBody>
          <a:bodyPr/>
          <a:lstStyle/>
          <a:p>
            <a:fld id="{42E65689-8240-45C5-BB1A-376E97A4566F}" type="slidenum">
              <a:rPr lang="en-US" smtClean="0"/>
              <a:t>17</a:t>
            </a:fld>
            <a:endParaRPr lang="en-US"/>
          </a:p>
        </p:txBody>
      </p:sp>
    </p:spTree>
    <p:extLst>
      <p:ext uri="{BB962C8B-B14F-4D97-AF65-F5344CB8AC3E}">
        <p14:creationId xmlns:p14="http://schemas.microsoft.com/office/powerpoint/2010/main" val="34920305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key questions to answer is that collecting as much data as possible, and more is better, while remembering that one of the key assumptions of our models are that data are independent.  So, it’s not necessarily beneficial to collect more data if these data are more </a:t>
            </a:r>
            <a:r>
              <a:rPr lang="en-US" dirty="0" err="1"/>
              <a:t>autocorelated</a:t>
            </a:r>
            <a:r>
              <a:rPr lang="en-US" dirty="0"/>
              <a:t> if we can’t correct for this autocorrelation structure. </a:t>
            </a:r>
          </a:p>
          <a:p>
            <a:endParaRPr lang="en-US" dirty="0"/>
          </a:p>
          <a:p>
            <a:r>
              <a:rPr lang="en-US" dirty="0"/>
              <a:t>It’s generally been show that fewer locations </a:t>
            </a:r>
          </a:p>
          <a:p>
            <a:endParaRPr lang="en-US" dirty="0"/>
          </a:p>
          <a:p>
            <a:r>
              <a:rPr lang="en-US" dirty="0"/>
              <a:t>Complexity of the landscape also comes into play.  Intuitively, this makes sense, since we’d need to appropriately sample from this complexity to get reliable inference.  A recent paper, however, by Street et al….a paper which I’ve included in the publications folder found that lower sample sizes were needed, so some disagreement here.</a:t>
            </a:r>
          </a:p>
          <a:p>
            <a:endParaRPr lang="en-US" dirty="0"/>
          </a:p>
          <a:p>
            <a:r>
              <a:rPr lang="en-US" dirty="0"/>
              <a:t>There’s no real threshold for how much data should be collected.  The most important point is adequately sampling the variability that exist across your study area.</a:t>
            </a:r>
          </a:p>
        </p:txBody>
      </p:sp>
      <p:sp>
        <p:nvSpPr>
          <p:cNvPr id="4" name="Slide Number Placeholder 3"/>
          <p:cNvSpPr>
            <a:spLocks noGrp="1"/>
          </p:cNvSpPr>
          <p:nvPr>
            <p:ph type="sldNum" sz="quarter" idx="5"/>
          </p:nvPr>
        </p:nvSpPr>
        <p:spPr/>
        <p:txBody>
          <a:bodyPr/>
          <a:lstStyle/>
          <a:p>
            <a:fld id="{42E65689-8240-45C5-BB1A-376E97A4566F}" type="slidenum">
              <a:rPr lang="en-US" smtClean="0"/>
              <a:t>18</a:t>
            </a:fld>
            <a:endParaRPr lang="en-US"/>
          </a:p>
        </p:txBody>
      </p:sp>
    </p:spTree>
    <p:extLst>
      <p:ext uri="{BB962C8B-B14F-4D97-AF65-F5344CB8AC3E}">
        <p14:creationId xmlns:p14="http://schemas.microsoft.com/office/powerpoint/2010/main" val="39647720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Often, a simple MCP is used, mostly just because these are very quick to create.  But should it be 100% or 95% MCP or 99% Kernel density estimate or perhaps a home range that has been calculated with CTMM.  It’s important that any of these areas are not necessarily meant to provide an accurate depiction of an animals home range.  Instead, this is just meant to provide a boundary to what is available to the animal and where we might want to sample.</a:t>
            </a:r>
          </a:p>
        </p:txBody>
      </p:sp>
      <p:sp>
        <p:nvSpPr>
          <p:cNvPr id="4" name="Slide Number Placeholder 3"/>
          <p:cNvSpPr>
            <a:spLocks noGrp="1"/>
          </p:cNvSpPr>
          <p:nvPr>
            <p:ph type="sldNum" sz="quarter" idx="5"/>
          </p:nvPr>
        </p:nvSpPr>
        <p:spPr/>
        <p:txBody>
          <a:bodyPr/>
          <a:lstStyle/>
          <a:p>
            <a:fld id="{42E65689-8240-45C5-BB1A-376E97A4566F}" type="slidenum">
              <a:rPr lang="en-US" smtClean="0"/>
              <a:t>19</a:t>
            </a:fld>
            <a:endParaRPr lang="en-US"/>
          </a:p>
        </p:txBody>
      </p:sp>
    </p:spTree>
    <p:extLst>
      <p:ext uri="{BB962C8B-B14F-4D97-AF65-F5344CB8AC3E}">
        <p14:creationId xmlns:p14="http://schemas.microsoft.com/office/powerpoint/2010/main" val="27860297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Are seeing more recommendations for regular, versus random, sampling.</a:t>
            </a:r>
          </a:p>
        </p:txBody>
      </p:sp>
      <p:sp>
        <p:nvSpPr>
          <p:cNvPr id="4" name="Slide Number Placeholder 3"/>
          <p:cNvSpPr>
            <a:spLocks noGrp="1"/>
          </p:cNvSpPr>
          <p:nvPr>
            <p:ph type="sldNum" sz="quarter" idx="5"/>
          </p:nvPr>
        </p:nvSpPr>
        <p:spPr/>
        <p:txBody>
          <a:bodyPr/>
          <a:lstStyle/>
          <a:p>
            <a:fld id="{42E65689-8240-45C5-BB1A-376E97A4566F}" type="slidenum">
              <a:rPr lang="en-US" smtClean="0"/>
              <a:t>20</a:t>
            </a:fld>
            <a:endParaRPr lang="en-US"/>
          </a:p>
        </p:txBody>
      </p:sp>
    </p:spTree>
    <p:extLst>
      <p:ext uri="{BB962C8B-B14F-4D97-AF65-F5344CB8AC3E}">
        <p14:creationId xmlns:p14="http://schemas.microsoft.com/office/powerpoint/2010/main" val="14384983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22</a:t>
            </a:fld>
            <a:endParaRPr lang="en-US"/>
          </a:p>
        </p:txBody>
      </p:sp>
    </p:spTree>
    <p:extLst>
      <p:ext uri="{BB962C8B-B14F-4D97-AF65-F5344CB8AC3E}">
        <p14:creationId xmlns:p14="http://schemas.microsoft.com/office/powerpoint/2010/main" val="2658855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getting into analyses, we need to first take a step back and think about scale of our analyses.  This has generally been discussed across three orders of selection, which I’m showing here.  First order selection is generally described as population-level selection.  So what does our population select in relation to what’s available on the landscape. What differentiates the habitat of this species from another.  So a very broad scale.  </a:t>
            </a:r>
          </a:p>
          <a:p>
            <a:endParaRPr lang="en-US" dirty="0"/>
          </a:p>
          <a:p>
            <a:r>
              <a:rPr lang="en-US" dirty="0"/>
              <a:t>Then, there’s second order selection, or more of a home range of our studied species.  How does our species differ in its selection from those of the same species.</a:t>
            </a:r>
          </a:p>
          <a:p>
            <a:endParaRPr lang="en-US" dirty="0"/>
          </a:p>
          <a:p>
            <a:r>
              <a:rPr lang="en-US" dirty="0"/>
              <a:t>Then, there’s the individual home range selection.  What does our individual animal select in relation to what’s available within its home range.  This is generally the type of selection that’s most commonly conducted.</a:t>
            </a:r>
          </a:p>
          <a:p>
            <a:endParaRPr lang="en-US" dirty="0"/>
          </a:p>
          <a:p>
            <a:r>
              <a:rPr lang="en-US" dirty="0"/>
              <a:t>But, with the finer data that’s being collected, we can now start to look at the individual decisions that an animal makes along the period it was tracked, the individual choices, referred to as fourth order selection.</a:t>
            </a:r>
          </a:p>
        </p:txBody>
      </p:sp>
      <p:sp>
        <p:nvSpPr>
          <p:cNvPr id="4" name="Slide Number Placeholder 3"/>
          <p:cNvSpPr>
            <a:spLocks noGrp="1"/>
          </p:cNvSpPr>
          <p:nvPr>
            <p:ph type="sldNum" sz="quarter" idx="5"/>
          </p:nvPr>
        </p:nvSpPr>
        <p:spPr/>
        <p:txBody>
          <a:bodyPr/>
          <a:lstStyle/>
          <a:p>
            <a:fld id="{42E65689-8240-45C5-BB1A-376E97A4566F}" type="slidenum">
              <a:rPr lang="en-US" smtClean="0"/>
              <a:t>2</a:t>
            </a:fld>
            <a:endParaRPr lang="en-US"/>
          </a:p>
        </p:txBody>
      </p:sp>
    </p:spTree>
    <p:extLst>
      <p:ext uri="{BB962C8B-B14F-4D97-AF65-F5344CB8AC3E}">
        <p14:creationId xmlns:p14="http://schemas.microsoft.com/office/powerpoint/2010/main" val="5827447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23</a:t>
            </a:fld>
            <a:endParaRPr lang="en-US"/>
          </a:p>
        </p:txBody>
      </p:sp>
    </p:spTree>
    <p:extLst>
      <p:ext uri="{BB962C8B-B14F-4D97-AF65-F5344CB8AC3E}">
        <p14:creationId xmlns:p14="http://schemas.microsoft.com/office/powerpoint/2010/main" val="24367733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24</a:t>
            </a:fld>
            <a:endParaRPr lang="en-US"/>
          </a:p>
        </p:txBody>
      </p:sp>
    </p:spTree>
    <p:extLst>
      <p:ext uri="{BB962C8B-B14F-4D97-AF65-F5344CB8AC3E}">
        <p14:creationId xmlns:p14="http://schemas.microsoft.com/office/powerpoint/2010/main" val="19453880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25</a:t>
            </a:fld>
            <a:endParaRPr lang="en-US"/>
          </a:p>
        </p:txBody>
      </p:sp>
    </p:spTree>
    <p:extLst>
      <p:ext uri="{BB962C8B-B14F-4D97-AF65-F5344CB8AC3E}">
        <p14:creationId xmlns:p14="http://schemas.microsoft.com/office/powerpoint/2010/main" val="3206923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26</a:t>
            </a:fld>
            <a:endParaRPr lang="en-US"/>
          </a:p>
        </p:txBody>
      </p:sp>
    </p:spTree>
    <p:extLst>
      <p:ext uri="{BB962C8B-B14F-4D97-AF65-F5344CB8AC3E}">
        <p14:creationId xmlns:p14="http://schemas.microsoft.com/office/powerpoint/2010/main" val="21205300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27</a:t>
            </a:fld>
            <a:endParaRPr lang="en-US"/>
          </a:p>
        </p:txBody>
      </p:sp>
    </p:spTree>
    <p:extLst>
      <p:ext uri="{BB962C8B-B14F-4D97-AF65-F5344CB8AC3E}">
        <p14:creationId xmlns:p14="http://schemas.microsoft.com/office/powerpoint/2010/main" val="9685495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28</a:t>
            </a:fld>
            <a:endParaRPr lang="en-US"/>
          </a:p>
        </p:txBody>
      </p:sp>
    </p:spTree>
    <p:extLst>
      <p:ext uri="{BB962C8B-B14F-4D97-AF65-F5344CB8AC3E}">
        <p14:creationId xmlns:p14="http://schemas.microsoft.com/office/powerpoint/2010/main" val="23394260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29</a:t>
            </a:fld>
            <a:endParaRPr lang="en-US"/>
          </a:p>
        </p:txBody>
      </p:sp>
    </p:spTree>
    <p:extLst>
      <p:ext uri="{BB962C8B-B14F-4D97-AF65-F5344CB8AC3E}">
        <p14:creationId xmlns:p14="http://schemas.microsoft.com/office/powerpoint/2010/main" val="24048423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30</a:t>
            </a:fld>
            <a:endParaRPr lang="en-US"/>
          </a:p>
        </p:txBody>
      </p:sp>
    </p:spTree>
    <p:extLst>
      <p:ext uri="{BB962C8B-B14F-4D97-AF65-F5344CB8AC3E}">
        <p14:creationId xmlns:p14="http://schemas.microsoft.com/office/powerpoint/2010/main" val="15597735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31</a:t>
            </a:fld>
            <a:endParaRPr lang="en-US"/>
          </a:p>
        </p:txBody>
      </p:sp>
    </p:spTree>
    <p:extLst>
      <p:ext uri="{BB962C8B-B14F-4D97-AF65-F5344CB8AC3E}">
        <p14:creationId xmlns:p14="http://schemas.microsoft.com/office/powerpoint/2010/main" val="96580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RSFs have been a topic in ecology for about 20-30 year, dating back to this publication by Boyce and McDonald.  At it’s most general, the modeling approach compares a set of environmental variables/covariates at used locations, based on our animal tracking data, to what is available to the animal.  These are our background points that we must generate.  These are pseudo absence points that in the RSF world, we refer to with the term “Availability”.  </a:t>
            </a:r>
          </a:p>
          <a:p>
            <a:endParaRPr lang="en-US" dirty="0"/>
          </a:p>
          <a:p>
            <a:r>
              <a:rPr lang="en-US" dirty="0"/>
              <a:t>Differences between these sets of data are used to infer selection and our model estimates/coefficients help to assess the strength of that selection.</a:t>
            </a:r>
          </a:p>
          <a:p>
            <a:endParaRPr lang="en-US" dirty="0"/>
          </a:p>
          <a:p>
            <a:r>
              <a:rPr lang="en-US" dirty="0"/>
              <a:t>You’ll see some that use the term Habitat Selection rather than Resource Selection.  This is meant to better reflect the wide range of environmental variables included in modeling, but the modeling process is the same.  So, really it’s just a preference of terms used by different researchers.</a:t>
            </a:r>
          </a:p>
          <a:p>
            <a:endParaRPr lang="en-US" dirty="0"/>
          </a:p>
          <a:p>
            <a:r>
              <a:rPr lang="en-US" dirty="0"/>
              <a:t>Conceptually, the modeling approach is based on models for a spatial point process where the density of points on a surface is influenced by a set of spatial variables.  We typically use logistic regression to estimate model coefficients that assess the strength of selection for these variables.  These models are convenient because they are well developed in the field and they are shown to approximate point process models well. </a:t>
            </a:r>
          </a:p>
        </p:txBody>
      </p:sp>
      <p:sp>
        <p:nvSpPr>
          <p:cNvPr id="4" name="Slide Number Placeholder 3"/>
          <p:cNvSpPr>
            <a:spLocks noGrp="1"/>
          </p:cNvSpPr>
          <p:nvPr>
            <p:ph type="sldNum" sz="quarter" idx="5"/>
          </p:nvPr>
        </p:nvSpPr>
        <p:spPr/>
        <p:txBody>
          <a:bodyPr/>
          <a:lstStyle/>
          <a:p>
            <a:fld id="{42E65689-8240-45C5-BB1A-376E97A4566F}" type="slidenum">
              <a:rPr lang="en-US" smtClean="0"/>
              <a:t>3</a:t>
            </a:fld>
            <a:endParaRPr lang="en-US"/>
          </a:p>
        </p:txBody>
      </p:sp>
    </p:spTree>
    <p:extLst>
      <p:ext uri="{BB962C8B-B14F-4D97-AF65-F5344CB8AC3E}">
        <p14:creationId xmlns:p14="http://schemas.microsoft.com/office/powerpoint/2010/main" val="24742069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walk through the process, looking at a figure provided in a paper by Northrup.  Our goal is to identify habitat features that are preferentially used or avoided by the species, with the goal of inferring or understanding ecological needs or limitations.</a:t>
            </a:r>
          </a:p>
          <a:p>
            <a:endParaRPr lang="en-US" dirty="0"/>
          </a:p>
          <a:p>
            <a:r>
              <a:rPr lang="en-US" dirty="0"/>
              <a:t>In many cases, researcher used the results from resource selection function models to generate expected distribution maps or relatively intensity maps (where the animal is located on the landscape), with the goal of informing species or landscape management.</a:t>
            </a:r>
          </a:p>
        </p:txBody>
      </p:sp>
      <p:sp>
        <p:nvSpPr>
          <p:cNvPr id="4" name="Slide Number Placeholder 3"/>
          <p:cNvSpPr>
            <a:spLocks noGrp="1"/>
          </p:cNvSpPr>
          <p:nvPr>
            <p:ph type="sldNum" sz="quarter" idx="5"/>
          </p:nvPr>
        </p:nvSpPr>
        <p:spPr/>
        <p:txBody>
          <a:bodyPr/>
          <a:lstStyle/>
          <a:p>
            <a:fld id="{42E65689-8240-45C5-BB1A-376E97A4566F}" type="slidenum">
              <a:rPr lang="en-US" smtClean="0"/>
              <a:t>4</a:t>
            </a:fld>
            <a:endParaRPr lang="en-US"/>
          </a:p>
        </p:txBody>
      </p:sp>
    </p:spTree>
    <p:extLst>
      <p:ext uri="{BB962C8B-B14F-4D97-AF65-F5344CB8AC3E}">
        <p14:creationId xmlns:p14="http://schemas.microsoft.com/office/powerpoint/2010/main" val="3466880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overview the process.  What’s occurring in nature is a continuous process where the animal is moving across a changing landscape to maximize its fitness.    </a:t>
            </a:r>
          </a:p>
        </p:txBody>
      </p:sp>
      <p:sp>
        <p:nvSpPr>
          <p:cNvPr id="4" name="Slide Number Placeholder 3"/>
          <p:cNvSpPr>
            <a:spLocks noGrp="1"/>
          </p:cNvSpPr>
          <p:nvPr>
            <p:ph type="sldNum" sz="quarter" idx="5"/>
          </p:nvPr>
        </p:nvSpPr>
        <p:spPr/>
        <p:txBody>
          <a:bodyPr/>
          <a:lstStyle/>
          <a:p>
            <a:fld id="{42E65689-8240-45C5-BB1A-376E97A4566F}" type="slidenum">
              <a:rPr lang="en-US" smtClean="0"/>
              <a:t>5</a:t>
            </a:fld>
            <a:endParaRPr lang="en-US"/>
          </a:p>
        </p:txBody>
      </p:sp>
    </p:spTree>
    <p:extLst>
      <p:ext uri="{BB962C8B-B14F-4D97-AF65-F5344CB8AC3E}">
        <p14:creationId xmlns:p14="http://schemas.microsoft.com/office/powerpoint/2010/main" val="21365477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animal of course spends different amounts of time in each of these habitats, shown here in different colors.</a:t>
            </a:r>
          </a:p>
        </p:txBody>
      </p:sp>
      <p:sp>
        <p:nvSpPr>
          <p:cNvPr id="4" name="Slide Number Placeholder 3"/>
          <p:cNvSpPr>
            <a:spLocks noGrp="1"/>
          </p:cNvSpPr>
          <p:nvPr>
            <p:ph type="sldNum" sz="quarter" idx="5"/>
          </p:nvPr>
        </p:nvSpPr>
        <p:spPr/>
        <p:txBody>
          <a:bodyPr/>
          <a:lstStyle/>
          <a:p>
            <a:fld id="{42E65689-8240-45C5-BB1A-376E97A4566F}" type="slidenum">
              <a:rPr lang="en-US" smtClean="0"/>
              <a:t>6</a:t>
            </a:fld>
            <a:endParaRPr lang="en-US"/>
          </a:p>
        </p:txBody>
      </p:sp>
    </p:spTree>
    <p:extLst>
      <p:ext uri="{BB962C8B-B14F-4D97-AF65-F5344CB8AC3E}">
        <p14:creationId xmlns:p14="http://schemas.microsoft.com/office/powerpoint/2010/main" val="3058598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sample that selection process by tracking individuals and sampling the larger unknown distribution of where this animal could have gone.  This is represented here by showing the animals trajectory, which is really just a sample of our tracking period.</a:t>
            </a:r>
          </a:p>
        </p:txBody>
      </p:sp>
      <p:sp>
        <p:nvSpPr>
          <p:cNvPr id="4" name="Slide Number Placeholder 3"/>
          <p:cNvSpPr>
            <a:spLocks noGrp="1"/>
          </p:cNvSpPr>
          <p:nvPr>
            <p:ph type="sldNum" sz="quarter" idx="5"/>
          </p:nvPr>
        </p:nvSpPr>
        <p:spPr/>
        <p:txBody>
          <a:bodyPr/>
          <a:lstStyle/>
          <a:p>
            <a:fld id="{42E65689-8240-45C5-BB1A-376E97A4566F}" type="slidenum">
              <a:rPr lang="en-US" smtClean="0"/>
              <a:t>7</a:t>
            </a:fld>
            <a:endParaRPr lang="en-US"/>
          </a:p>
        </p:txBody>
      </p:sp>
    </p:spTree>
    <p:extLst>
      <p:ext uri="{BB962C8B-B14F-4D97-AF65-F5344CB8AC3E}">
        <p14:creationId xmlns:p14="http://schemas.microsoft.com/office/powerpoint/2010/main" val="25803702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choose a set of environmental covariates, either continuous or discrete, that we feel reflect the fitness landscape in which the animal is operating in.</a:t>
            </a:r>
          </a:p>
        </p:txBody>
      </p:sp>
      <p:sp>
        <p:nvSpPr>
          <p:cNvPr id="4" name="Slide Number Placeholder 3"/>
          <p:cNvSpPr>
            <a:spLocks noGrp="1"/>
          </p:cNvSpPr>
          <p:nvPr>
            <p:ph type="sldNum" sz="quarter" idx="5"/>
          </p:nvPr>
        </p:nvSpPr>
        <p:spPr/>
        <p:txBody>
          <a:bodyPr/>
          <a:lstStyle/>
          <a:p>
            <a:fld id="{42E65689-8240-45C5-BB1A-376E97A4566F}" type="slidenum">
              <a:rPr lang="en-US" smtClean="0"/>
              <a:t>8</a:t>
            </a:fld>
            <a:endParaRPr lang="en-US"/>
          </a:p>
        </p:txBody>
      </p:sp>
    </p:spTree>
    <p:extLst>
      <p:ext uri="{BB962C8B-B14F-4D97-AF65-F5344CB8AC3E}">
        <p14:creationId xmlns:p14="http://schemas.microsoft.com/office/powerpoint/2010/main" val="16075208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identify what we consider to be the available landscape that the animal had access to and we use our environmental covariates to describe our use and available distribution.</a:t>
            </a:r>
          </a:p>
        </p:txBody>
      </p:sp>
      <p:sp>
        <p:nvSpPr>
          <p:cNvPr id="4" name="Slide Number Placeholder 3"/>
          <p:cNvSpPr>
            <a:spLocks noGrp="1"/>
          </p:cNvSpPr>
          <p:nvPr>
            <p:ph type="sldNum" sz="quarter" idx="5"/>
          </p:nvPr>
        </p:nvSpPr>
        <p:spPr/>
        <p:txBody>
          <a:bodyPr/>
          <a:lstStyle/>
          <a:p>
            <a:fld id="{42E65689-8240-45C5-BB1A-376E97A4566F}" type="slidenum">
              <a:rPr lang="en-US" smtClean="0"/>
              <a:t>9</a:t>
            </a:fld>
            <a:endParaRPr lang="en-US"/>
          </a:p>
        </p:txBody>
      </p:sp>
    </p:spTree>
    <p:extLst>
      <p:ext uri="{BB962C8B-B14F-4D97-AF65-F5344CB8AC3E}">
        <p14:creationId xmlns:p14="http://schemas.microsoft.com/office/powerpoint/2010/main" val="3426678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BB5D-8633-B235-A72B-5C34E06740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F7D767-0D0E-F013-3D8C-C52D5146F0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D62E28E-8C61-5C80-63E4-7ECBDB436228}"/>
              </a:ext>
            </a:extLst>
          </p:cNvPr>
          <p:cNvSpPr>
            <a:spLocks noGrp="1"/>
          </p:cNvSpPr>
          <p:nvPr>
            <p:ph type="dt" sz="half" idx="10"/>
          </p:nvPr>
        </p:nvSpPr>
        <p:spPr/>
        <p:txBody>
          <a:bodyPr/>
          <a:lstStyle/>
          <a:p>
            <a:fld id="{0F40EE0F-3D5D-4E7E-9C3F-44BCD00311B7}" type="datetimeFigureOut">
              <a:rPr lang="en-US" smtClean="0"/>
              <a:t>7/18/2024</a:t>
            </a:fld>
            <a:endParaRPr lang="en-US"/>
          </a:p>
        </p:txBody>
      </p:sp>
      <p:sp>
        <p:nvSpPr>
          <p:cNvPr id="5" name="Footer Placeholder 4">
            <a:extLst>
              <a:ext uri="{FF2B5EF4-FFF2-40B4-BE49-F238E27FC236}">
                <a16:creationId xmlns:a16="http://schemas.microsoft.com/office/drawing/2014/main" id="{8F317237-7408-4A16-74D2-AC73925B35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2C3E44-2A58-CD46-B4E6-634D9CAC7F7D}"/>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376695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C0D7B-0DA6-202F-D1C8-4CB926FEEC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4C709F-2E1C-E81F-AA16-D155253A809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0F9CF8-47D7-0AA5-4538-9F9D78A14736}"/>
              </a:ext>
            </a:extLst>
          </p:cNvPr>
          <p:cNvSpPr>
            <a:spLocks noGrp="1"/>
          </p:cNvSpPr>
          <p:nvPr>
            <p:ph type="dt" sz="half" idx="10"/>
          </p:nvPr>
        </p:nvSpPr>
        <p:spPr/>
        <p:txBody>
          <a:bodyPr/>
          <a:lstStyle/>
          <a:p>
            <a:fld id="{0F40EE0F-3D5D-4E7E-9C3F-44BCD00311B7}" type="datetimeFigureOut">
              <a:rPr lang="en-US" smtClean="0"/>
              <a:t>7/18/2024</a:t>
            </a:fld>
            <a:endParaRPr lang="en-US"/>
          </a:p>
        </p:txBody>
      </p:sp>
      <p:sp>
        <p:nvSpPr>
          <p:cNvPr id="5" name="Footer Placeholder 4">
            <a:extLst>
              <a:ext uri="{FF2B5EF4-FFF2-40B4-BE49-F238E27FC236}">
                <a16:creationId xmlns:a16="http://schemas.microsoft.com/office/drawing/2014/main" id="{438D59DA-F958-F568-FCB1-322CFA6DFB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2FF0AE-D9EC-A7CC-AC0B-4629241635CB}"/>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31037115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EBBD73-A073-5BBF-3B88-EA4C1104979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FF7137-AADD-1E27-D58D-A043800087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420D9C-43D1-0857-1C36-04756151891E}"/>
              </a:ext>
            </a:extLst>
          </p:cNvPr>
          <p:cNvSpPr>
            <a:spLocks noGrp="1"/>
          </p:cNvSpPr>
          <p:nvPr>
            <p:ph type="dt" sz="half" idx="10"/>
          </p:nvPr>
        </p:nvSpPr>
        <p:spPr/>
        <p:txBody>
          <a:bodyPr/>
          <a:lstStyle/>
          <a:p>
            <a:fld id="{0F40EE0F-3D5D-4E7E-9C3F-44BCD00311B7}" type="datetimeFigureOut">
              <a:rPr lang="en-US" smtClean="0"/>
              <a:t>7/18/2024</a:t>
            </a:fld>
            <a:endParaRPr lang="en-US"/>
          </a:p>
        </p:txBody>
      </p:sp>
      <p:sp>
        <p:nvSpPr>
          <p:cNvPr id="5" name="Footer Placeholder 4">
            <a:extLst>
              <a:ext uri="{FF2B5EF4-FFF2-40B4-BE49-F238E27FC236}">
                <a16:creationId xmlns:a16="http://schemas.microsoft.com/office/drawing/2014/main" id="{D85BF4B7-2862-C39E-1379-1AE77F97E0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F36B26-27E8-9F79-2BE8-EB3CDDCF5B90}"/>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23756652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7DA6B-8100-65D7-96FB-E83A80B4B7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622D434-A3B4-6907-0E74-5280AD2619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802705-1F9E-F90B-835F-C3904C6C5647}"/>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7/18/2024</a:t>
            </a:fld>
            <a:endParaRPr lang="en-US"/>
          </a:p>
        </p:txBody>
      </p:sp>
      <p:sp>
        <p:nvSpPr>
          <p:cNvPr id="5" name="Footer Placeholder 4">
            <a:extLst>
              <a:ext uri="{FF2B5EF4-FFF2-40B4-BE49-F238E27FC236}">
                <a16:creationId xmlns:a16="http://schemas.microsoft.com/office/drawing/2014/main" id="{C9971DAD-E3C4-0A71-0B8C-A15AB325174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68586EE-B13A-2C36-4B5A-22088CD7C88B}"/>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9062937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4A389-B57D-8ED1-B60E-EE5992A9F0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1D3D35-E586-B3DD-17C2-FD3FC25810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088665-BE47-70AF-9E1C-83BAB605388C}"/>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7/18/2024</a:t>
            </a:fld>
            <a:endParaRPr lang="en-US"/>
          </a:p>
        </p:txBody>
      </p:sp>
      <p:sp>
        <p:nvSpPr>
          <p:cNvPr id="5" name="Footer Placeholder 4">
            <a:extLst>
              <a:ext uri="{FF2B5EF4-FFF2-40B4-BE49-F238E27FC236}">
                <a16:creationId xmlns:a16="http://schemas.microsoft.com/office/drawing/2014/main" id="{009E40FD-6745-0060-1A60-21219301708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F31B0DE-265F-9E79-41EF-453F674C0EBC}"/>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7790805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608B1-94CE-940D-F090-897C415459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DB42A77-480B-C139-0489-42350C71180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AD1E64C-4A42-EBAD-4DF8-E8189868C82C}"/>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7/18/2024</a:t>
            </a:fld>
            <a:endParaRPr lang="en-US"/>
          </a:p>
        </p:txBody>
      </p:sp>
      <p:sp>
        <p:nvSpPr>
          <p:cNvPr id="5" name="Footer Placeholder 4">
            <a:extLst>
              <a:ext uri="{FF2B5EF4-FFF2-40B4-BE49-F238E27FC236}">
                <a16:creationId xmlns:a16="http://schemas.microsoft.com/office/drawing/2014/main" id="{4FB9F794-C990-DAF6-D3B4-DB77B992F25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AC91EFB-6B9B-644B-B324-56C9D5A2A9F7}"/>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10183283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25653-6BAA-2A22-209B-4D42AAF7B3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792564-D1D4-2406-EC47-DF6EA21E65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50505AF-DDC5-6441-1B0D-FA856CDDE8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239899-26C6-9B66-C1E8-6BEABE69E4C4}"/>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7/18/2024</a:t>
            </a:fld>
            <a:endParaRPr lang="en-US"/>
          </a:p>
        </p:txBody>
      </p:sp>
      <p:sp>
        <p:nvSpPr>
          <p:cNvPr id="6" name="Footer Placeholder 5">
            <a:extLst>
              <a:ext uri="{FF2B5EF4-FFF2-40B4-BE49-F238E27FC236}">
                <a16:creationId xmlns:a16="http://schemas.microsoft.com/office/drawing/2014/main" id="{653287D0-5380-5D8B-96EB-896779B2D9A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378AF39-D9C4-B6AF-EA55-B2D3D359793C}"/>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4223895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47F0C-C2C0-718C-46F0-6692B841CE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57F6AEF-0F4E-483C-823B-F8AB8B13A5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2BA1A7-0139-FA31-C85A-C08F92A3F2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9F063B-0C07-4741-D9D8-23ACFD4DD8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51A239-EB1B-9BBE-D446-6B32DD0C48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E14692E-C3C8-E3C4-1887-6DF88FC3A4B1}"/>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7/18/2024</a:t>
            </a:fld>
            <a:endParaRPr lang="en-US"/>
          </a:p>
        </p:txBody>
      </p:sp>
      <p:sp>
        <p:nvSpPr>
          <p:cNvPr id="8" name="Footer Placeholder 7">
            <a:extLst>
              <a:ext uri="{FF2B5EF4-FFF2-40B4-BE49-F238E27FC236}">
                <a16:creationId xmlns:a16="http://schemas.microsoft.com/office/drawing/2014/main" id="{8FF2DF99-A96F-2ECF-594B-FF6EE13C9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01086292-4DEA-3196-8736-BB7ACD5D1ED7}"/>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30129614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A8282-8568-A661-B3FB-F6D3E30C6A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9488B1-22A8-CC95-5819-D5B65DB89CA3}"/>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7/18/2024</a:t>
            </a:fld>
            <a:endParaRPr lang="en-US"/>
          </a:p>
        </p:txBody>
      </p:sp>
      <p:sp>
        <p:nvSpPr>
          <p:cNvPr id="4" name="Footer Placeholder 3">
            <a:extLst>
              <a:ext uri="{FF2B5EF4-FFF2-40B4-BE49-F238E27FC236}">
                <a16:creationId xmlns:a16="http://schemas.microsoft.com/office/drawing/2014/main" id="{81D7FF7B-2A4B-5ADE-5A12-FB306A839AC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DCE3B061-81A4-264F-5AD1-F823B3120A16}"/>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2980715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9AAD64-B307-9735-6581-81761A353F8F}"/>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7/18/2024</a:t>
            </a:fld>
            <a:endParaRPr lang="en-US"/>
          </a:p>
        </p:txBody>
      </p:sp>
      <p:sp>
        <p:nvSpPr>
          <p:cNvPr id="3" name="Footer Placeholder 2">
            <a:extLst>
              <a:ext uri="{FF2B5EF4-FFF2-40B4-BE49-F238E27FC236}">
                <a16:creationId xmlns:a16="http://schemas.microsoft.com/office/drawing/2014/main" id="{E5E24A79-9602-1C30-1992-36101CA24FD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67C959A-9ACA-FAF1-67B7-7760E42C58F8}"/>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640546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A926B-4369-CBA2-9A3E-7591989144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6A7AA4-A17B-FDED-62BE-EA121EFEB4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E7E5E29-4509-2E0E-5BE7-E9B9BBE907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60DCC3-A940-E8C9-E694-AABA8E7974C5}"/>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7/18/2024</a:t>
            </a:fld>
            <a:endParaRPr lang="en-US"/>
          </a:p>
        </p:txBody>
      </p:sp>
      <p:sp>
        <p:nvSpPr>
          <p:cNvPr id="6" name="Footer Placeholder 5">
            <a:extLst>
              <a:ext uri="{FF2B5EF4-FFF2-40B4-BE49-F238E27FC236}">
                <a16:creationId xmlns:a16="http://schemas.microsoft.com/office/drawing/2014/main" id="{3919BBC6-A256-BD5C-0383-0579D385F4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2EF115E-9095-1EBB-A387-7A85178A8F36}"/>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1124462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99D40-5657-CC9C-6A90-5BBD6C4D74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AE1203-E98E-E3F7-FD4B-84C2AD19CD7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3F6EAA-832C-0B49-2FEA-E88F92714B4F}"/>
              </a:ext>
            </a:extLst>
          </p:cNvPr>
          <p:cNvSpPr>
            <a:spLocks noGrp="1"/>
          </p:cNvSpPr>
          <p:nvPr>
            <p:ph type="dt" sz="half" idx="10"/>
          </p:nvPr>
        </p:nvSpPr>
        <p:spPr/>
        <p:txBody>
          <a:bodyPr/>
          <a:lstStyle/>
          <a:p>
            <a:fld id="{0F40EE0F-3D5D-4E7E-9C3F-44BCD00311B7}" type="datetimeFigureOut">
              <a:rPr lang="en-US" smtClean="0"/>
              <a:t>7/18/2024</a:t>
            </a:fld>
            <a:endParaRPr lang="en-US"/>
          </a:p>
        </p:txBody>
      </p:sp>
      <p:sp>
        <p:nvSpPr>
          <p:cNvPr id="5" name="Footer Placeholder 4">
            <a:extLst>
              <a:ext uri="{FF2B5EF4-FFF2-40B4-BE49-F238E27FC236}">
                <a16:creationId xmlns:a16="http://schemas.microsoft.com/office/drawing/2014/main" id="{820C825B-FDE4-3C56-E8BF-EF1DB20969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8CF56D-FB19-F6AE-8C24-D9BEC8965035}"/>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777732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BB90F-7CA3-FFF1-4209-668BD7360A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EC6F27E-F640-B296-A998-6203E41199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E0A7082-70F3-8C41-97C2-54F0F8CB5A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02FED7-24F4-E2BB-E318-976BA3349B58}"/>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7/18/2024</a:t>
            </a:fld>
            <a:endParaRPr lang="en-US"/>
          </a:p>
        </p:txBody>
      </p:sp>
      <p:sp>
        <p:nvSpPr>
          <p:cNvPr id="6" name="Footer Placeholder 5">
            <a:extLst>
              <a:ext uri="{FF2B5EF4-FFF2-40B4-BE49-F238E27FC236}">
                <a16:creationId xmlns:a16="http://schemas.microsoft.com/office/drawing/2014/main" id="{D77E48E5-5C12-C9E2-26FD-3E2941F4A44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AFE11748-19C0-B09C-B190-494A566029F9}"/>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17354960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5408E-0048-5CE5-B29F-1D108ED0772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CEDAB26-3C18-9969-D346-0DEAF598F1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9A7CA0-3CAF-65EB-497D-1AD809EF4ECA}"/>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7/18/2024</a:t>
            </a:fld>
            <a:endParaRPr lang="en-US"/>
          </a:p>
        </p:txBody>
      </p:sp>
      <p:sp>
        <p:nvSpPr>
          <p:cNvPr id="5" name="Footer Placeholder 4">
            <a:extLst>
              <a:ext uri="{FF2B5EF4-FFF2-40B4-BE49-F238E27FC236}">
                <a16:creationId xmlns:a16="http://schemas.microsoft.com/office/drawing/2014/main" id="{68BAEB50-AA54-E0B4-20B1-099FFCD0E13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4DCA85D-DFD5-82BD-9BC8-B26C70E4249F}"/>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28723032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87C838-384B-4EB9-CA30-42A1B23E01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926BBB-B169-FAE3-5C2A-A5A20244BF9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9730D7-86EB-AA71-0C48-24381101FEBB}"/>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7/18/2024</a:t>
            </a:fld>
            <a:endParaRPr lang="en-US"/>
          </a:p>
        </p:txBody>
      </p:sp>
      <p:sp>
        <p:nvSpPr>
          <p:cNvPr id="5" name="Footer Placeholder 4">
            <a:extLst>
              <a:ext uri="{FF2B5EF4-FFF2-40B4-BE49-F238E27FC236}">
                <a16:creationId xmlns:a16="http://schemas.microsoft.com/office/drawing/2014/main" id="{1C6B97AD-80DE-24CB-D4D3-BEE4E8284B7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8F6A553C-E318-E863-F7E7-B738448809FC}"/>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250488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C91CB-8B5F-C874-43D6-F768C29957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C4B19BA-08EE-B888-0556-598191F11C0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41EE56-27D6-44B4-1BAD-79DE244B96F5}"/>
              </a:ext>
            </a:extLst>
          </p:cNvPr>
          <p:cNvSpPr>
            <a:spLocks noGrp="1"/>
          </p:cNvSpPr>
          <p:nvPr>
            <p:ph type="dt" sz="half" idx="10"/>
          </p:nvPr>
        </p:nvSpPr>
        <p:spPr/>
        <p:txBody>
          <a:bodyPr/>
          <a:lstStyle/>
          <a:p>
            <a:fld id="{0F40EE0F-3D5D-4E7E-9C3F-44BCD00311B7}" type="datetimeFigureOut">
              <a:rPr lang="en-US" smtClean="0"/>
              <a:t>7/18/2024</a:t>
            </a:fld>
            <a:endParaRPr lang="en-US"/>
          </a:p>
        </p:txBody>
      </p:sp>
      <p:sp>
        <p:nvSpPr>
          <p:cNvPr id="5" name="Footer Placeholder 4">
            <a:extLst>
              <a:ext uri="{FF2B5EF4-FFF2-40B4-BE49-F238E27FC236}">
                <a16:creationId xmlns:a16="http://schemas.microsoft.com/office/drawing/2014/main" id="{63E7D913-F301-F2E8-AF5D-2C44E72268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2BB129-B368-7225-2C28-6D1142AD3D67}"/>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8309036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FB274-DBCF-04B6-98FD-A5326804A2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EAF53A-8EAA-C596-D476-3FF420D19C3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FB47D8-395C-EA8C-1ECC-BB6699362CF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2E13EC-3AA1-B0BE-F108-1D9BD81A24FD}"/>
              </a:ext>
            </a:extLst>
          </p:cNvPr>
          <p:cNvSpPr>
            <a:spLocks noGrp="1"/>
          </p:cNvSpPr>
          <p:nvPr>
            <p:ph type="dt" sz="half" idx="10"/>
          </p:nvPr>
        </p:nvSpPr>
        <p:spPr/>
        <p:txBody>
          <a:bodyPr/>
          <a:lstStyle/>
          <a:p>
            <a:fld id="{0F40EE0F-3D5D-4E7E-9C3F-44BCD00311B7}" type="datetimeFigureOut">
              <a:rPr lang="en-US" smtClean="0"/>
              <a:t>7/18/2024</a:t>
            </a:fld>
            <a:endParaRPr lang="en-US"/>
          </a:p>
        </p:txBody>
      </p:sp>
      <p:sp>
        <p:nvSpPr>
          <p:cNvPr id="6" name="Footer Placeholder 5">
            <a:extLst>
              <a:ext uri="{FF2B5EF4-FFF2-40B4-BE49-F238E27FC236}">
                <a16:creationId xmlns:a16="http://schemas.microsoft.com/office/drawing/2014/main" id="{E073BBA9-A502-F5CE-59C1-2EBE09FC07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8B6F4C-83B5-9006-D91A-8AC55AF806DB}"/>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2992364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A55CE-14E0-EEA5-496F-4CAF6B253E5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2CFD45C-F3B5-85C7-F786-70F38CEB47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DD3131-CFE7-00EC-1CA6-37A9D81F9F3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C84189-BF65-3515-4A7A-DD941691AC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BB92D9-4E4F-25E3-7F24-97082E2DECC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9AD9B8-E739-570A-2BD0-6C4F1268103A}"/>
              </a:ext>
            </a:extLst>
          </p:cNvPr>
          <p:cNvSpPr>
            <a:spLocks noGrp="1"/>
          </p:cNvSpPr>
          <p:nvPr>
            <p:ph type="dt" sz="half" idx="10"/>
          </p:nvPr>
        </p:nvSpPr>
        <p:spPr/>
        <p:txBody>
          <a:bodyPr/>
          <a:lstStyle/>
          <a:p>
            <a:fld id="{0F40EE0F-3D5D-4E7E-9C3F-44BCD00311B7}" type="datetimeFigureOut">
              <a:rPr lang="en-US" smtClean="0"/>
              <a:t>7/18/2024</a:t>
            </a:fld>
            <a:endParaRPr lang="en-US"/>
          </a:p>
        </p:txBody>
      </p:sp>
      <p:sp>
        <p:nvSpPr>
          <p:cNvPr id="8" name="Footer Placeholder 7">
            <a:extLst>
              <a:ext uri="{FF2B5EF4-FFF2-40B4-BE49-F238E27FC236}">
                <a16:creationId xmlns:a16="http://schemas.microsoft.com/office/drawing/2014/main" id="{028A2115-FA5B-08CB-1DFC-C0B9E32679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843EF5-AA14-2101-BD7B-F0C493557C22}"/>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1258697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911DD-2F96-E07B-0C2C-FF4418188B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2DA824-863A-BFD8-F290-02C28F0EDDE6}"/>
              </a:ext>
            </a:extLst>
          </p:cNvPr>
          <p:cNvSpPr>
            <a:spLocks noGrp="1"/>
          </p:cNvSpPr>
          <p:nvPr>
            <p:ph type="dt" sz="half" idx="10"/>
          </p:nvPr>
        </p:nvSpPr>
        <p:spPr/>
        <p:txBody>
          <a:bodyPr/>
          <a:lstStyle/>
          <a:p>
            <a:fld id="{0F40EE0F-3D5D-4E7E-9C3F-44BCD00311B7}" type="datetimeFigureOut">
              <a:rPr lang="en-US" smtClean="0"/>
              <a:t>7/18/2024</a:t>
            </a:fld>
            <a:endParaRPr lang="en-US"/>
          </a:p>
        </p:txBody>
      </p:sp>
      <p:sp>
        <p:nvSpPr>
          <p:cNvPr id="4" name="Footer Placeholder 3">
            <a:extLst>
              <a:ext uri="{FF2B5EF4-FFF2-40B4-BE49-F238E27FC236}">
                <a16:creationId xmlns:a16="http://schemas.microsoft.com/office/drawing/2014/main" id="{A6CBE686-7E8D-530F-E735-F8A3BCBF69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9D4D7F0-15A9-C721-B71E-CE88CA6E2591}"/>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3851804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E3593A-2DC7-E9CE-F156-ACC7C5920D1D}"/>
              </a:ext>
            </a:extLst>
          </p:cNvPr>
          <p:cNvSpPr>
            <a:spLocks noGrp="1"/>
          </p:cNvSpPr>
          <p:nvPr>
            <p:ph type="dt" sz="half" idx="10"/>
          </p:nvPr>
        </p:nvSpPr>
        <p:spPr/>
        <p:txBody>
          <a:bodyPr/>
          <a:lstStyle/>
          <a:p>
            <a:fld id="{0F40EE0F-3D5D-4E7E-9C3F-44BCD00311B7}" type="datetimeFigureOut">
              <a:rPr lang="en-US" smtClean="0"/>
              <a:t>7/18/2024</a:t>
            </a:fld>
            <a:endParaRPr lang="en-US"/>
          </a:p>
        </p:txBody>
      </p:sp>
      <p:sp>
        <p:nvSpPr>
          <p:cNvPr id="3" name="Footer Placeholder 2">
            <a:extLst>
              <a:ext uri="{FF2B5EF4-FFF2-40B4-BE49-F238E27FC236}">
                <a16:creationId xmlns:a16="http://schemas.microsoft.com/office/drawing/2014/main" id="{1F7A5F77-1085-85C2-D66E-F5DE9744279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DF786A4-E32B-EFE9-FC1D-7C4086E55C11}"/>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842575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D441B-135A-B2AA-970A-97A61A76F2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CD160A2-07A3-41E8-A811-52E365EEDC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D161BA-922A-51CB-E559-00336E1FD1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23F6AA-7008-043E-B582-C9214ED4059D}"/>
              </a:ext>
            </a:extLst>
          </p:cNvPr>
          <p:cNvSpPr>
            <a:spLocks noGrp="1"/>
          </p:cNvSpPr>
          <p:nvPr>
            <p:ph type="dt" sz="half" idx="10"/>
          </p:nvPr>
        </p:nvSpPr>
        <p:spPr/>
        <p:txBody>
          <a:bodyPr/>
          <a:lstStyle/>
          <a:p>
            <a:fld id="{0F40EE0F-3D5D-4E7E-9C3F-44BCD00311B7}" type="datetimeFigureOut">
              <a:rPr lang="en-US" smtClean="0"/>
              <a:t>7/18/2024</a:t>
            </a:fld>
            <a:endParaRPr lang="en-US"/>
          </a:p>
        </p:txBody>
      </p:sp>
      <p:sp>
        <p:nvSpPr>
          <p:cNvPr id="6" name="Footer Placeholder 5">
            <a:extLst>
              <a:ext uri="{FF2B5EF4-FFF2-40B4-BE49-F238E27FC236}">
                <a16:creationId xmlns:a16="http://schemas.microsoft.com/office/drawing/2014/main" id="{BB5DA603-EB35-6B6E-4E5F-6C1C36B102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B0BF47-4296-E556-2A8B-FF4A7B7A9358}"/>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10832796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4D6C3-CE40-939F-09BF-564486A98D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69BFD2-D37A-ACE1-B146-F5F3D187F2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0AA53D-32F9-B325-3680-8B215D6A70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15BA39-2989-0C58-D6DE-0EFDC0F26FA2}"/>
              </a:ext>
            </a:extLst>
          </p:cNvPr>
          <p:cNvSpPr>
            <a:spLocks noGrp="1"/>
          </p:cNvSpPr>
          <p:nvPr>
            <p:ph type="dt" sz="half" idx="10"/>
          </p:nvPr>
        </p:nvSpPr>
        <p:spPr/>
        <p:txBody>
          <a:bodyPr/>
          <a:lstStyle/>
          <a:p>
            <a:fld id="{0F40EE0F-3D5D-4E7E-9C3F-44BCD00311B7}" type="datetimeFigureOut">
              <a:rPr lang="en-US" smtClean="0"/>
              <a:t>7/18/2024</a:t>
            </a:fld>
            <a:endParaRPr lang="en-US"/>
          </a:p>
        </p:txBody>
      </p:sp>
      <p:sp>
        <p:nvSpPr>
          <p:cNvPr id="6" name="Footer Placeholder 5">
            <a:extLst>
              <a:ext uri="{FF2B5EF4-FFF2-40B4-BE49-F238E27FC236}">
                <a16:creationId xmlns:a16="http://schemas.microsoft.com/office/drawing/2014/main" id="{83052B1E-FA77-1C96-300F-F1E608BF9C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966B57-C00E-4441-8C08-328F34089820}"/>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671931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4A58C8-6B07-ACDF-450A-72D3BFD7C2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763242C-ABE4-720B-22C9-C472A89754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EE56B8-4B63-1295-6E22-6F874EFE73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F40EE0F-3D5D-4E7E-9C3F-44BCD00311B7}" type="datetimeFigureOut">
              <a:rPr lang="en-US" smtClean="0"/>
              <a:t>7/18/2024</a:t>
            </a:fld>
            <a:endParaRPr lang="en-US"/>
          </a:p>
        </p:txBody>
      </p:sp>
      <p:sp>
        <p:nvSpPr>
          <p:cNvPr id="5" name="Footer Placeholder 4">
            <a:extLst>
              <a:ext uri="{FF2B5EF4-FFF2-40B4-BE49-F238E27FC236}">
                <a16:creationId xmlns:a16="http://schemas.microsoft.com/office/drawing/2014/main" id="{ACAA473C-AC5E-5D6C-B2B0-119DA06754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9E0EFF2-1ECD-7F1C-C4C8-F94A1097C46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47290D4-81FB-4B59-AA54-2B9C36D9663D}" type="slidenum">
              <a:rPr lang="en-US" smtClean="0"/>
              <a:t>‹#›</a:t>
            </a:fld>
            <a:endParaRPr lang="en-US"/>
          </a:p>
        </p:txBody>
      </p:sp>
    </p:spTree>
    <p:extLst>
      <p:ext uri="{BB962C8B-B14F-4D97-AF65-F5344CB8AC3E}">
        <p14:creationId xmlns:p14="http://schemas.microsoft.com/office/powerpoint/2010/main" val="6587899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10CE1A-49E8-AC58-13B3-C7941A3D84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7E56854-27D0-3C9A-F95D-5458C1105E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 name="Group 6">
            <a:extLst>
              <a:ext uri="{FF2B5EF4-FFF2-40B4-BE49-F238E27FC236}">
                <a16:creationId xmlns:a16="http://schemas.microsoft.com/office/drawing/2014/main" id="{BC4829B8-FFBD-BDA8-2200-EC858B139093}"/>
              </a:ext>
            </a:extLst>
          </p:cNvPr>
          <p:cNvGrpSpPr/>
          <p:nvPr userDrawn="1"/>
        </p:nvGrpSpPr>
        <p:grpSpPr>
          <a:xfrm>
            <a:off x="0" y="6451786"/>
            <a:ext cx="12192000" cy="415448"/>
            <a:chOff x="0" y="6451786"/>
            <a:chExt cx="12192000" cy="415448"/>
          </a:xfrm>
        </p:grpSpPr>
        <p:pic>
          <p:nvPicPr>
            <p:cNvPr id="8" name="Picture 7">
              <a:extLst>
                <a:ext uri="{FF2B5EF4-FFF2-40B4-BE49-F238E27FC236}">
                  <a16:creationId xmlns:a16="http://schemas.microsoft.com/office/drawing/2014/main" id="{8D23631F-B8C8-53C3-4F4F-3FB9410203EA}"/>
                </a:ext>
              </a:extLst>
            </p:cNvPr>
            <p:cNvPicPr>
              <a:picLocks noChangeAspect="1"/>
            </p:cNvPicPr>
            <p:nvPr/>
          </p:nvPicPr>
          <p:blipFill rotWithShape="1">
            <a:blip r:embed="rId13"/>
            <a:srcRect l="36136"/>
            <a:stretch/>
          </p:blipFill>
          <p:spPr>
            <a:xfrm>
              <a:off x="0" y="6451786"/>
              <a:ext cx="4669632" cy="406214"/>
            </a:xfrm>
            <a:prstGeom prst="rect">
              <a:avLst/>
            </a:prstGeom>
          </p:spPr>
        </p:pic>
        <p:sp>
          <p:nvSpPr>
            <p:cNvPr id="9" name="Rectangle 8">
              <a:extLst>
                <a:ext uri="{FF2B5EF4-FFF2-40B4-BE49-F238E27FC236}">
                  <a16:creationId xmlns:a16="http://schemas.microsoft.com/office/drawing/2014/main" id="{4E73D8EE-1C7B-C2BA-0080-7E0DDF48D92E}"/>
                </a:ext>
              </a:extLst>
            </p:cNvPr>
            <p:cNvSpPr/>
            <p:nvPr/>
          </p:nvSpPr>
          <p:spPr>
            <a:xfrm>
              <a:off x="4274545" y="6451786"/>
              <a:ext cx="7917455" cy="415448"/>
            </a:xfrm>
            <a:prstGeom prst="rect">
              <a:avLst/>
            </a:prstGeom>
            <a:solidFill>
              <a:srgbClr val="00255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12869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10.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11.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8.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besjournals.onlinelibrary.wiley.com/doi/full/10.1111/j.0021-8901.2004.00902.x" TargetMode="External"/><Relationship Id="rId1" Type="http://schemas.openxmlformats.org/officeDocument/2006/relationships/slideLayout" Target="../slideLayouts/slideLayout18.xml"/><Relationship Id="rId5" Type="http://schemas.openxmlformats.org/officeDocument/2006/relationships/image" Target="../media/image15.png"/><Relationship Id="rId4" Type="http://schemas.openxmlformats.org/officeDocument/2006/relationships/hyperlink" Target="https://www.jstor.org/stable/25592830"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wildlife.onlinelibrary.wiley.com/doi/10.1002/jwmg.22305" TargetMode="External"/><Relationship Id="rId2" Type="http://schemas.openxmlformats.org/officeDocument/2006/relationships/notesSlide" Target="../notesSlides/notesSlide14.xml"/><Relationship Id="rId1" Type="http://schemas.openxmlformats.org/officeDocument/2006/relationships/slideLayout" Target="../slideLayouts/slideLayout1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hyperlink" Target="https://esajournals.onlinelibrary.wiley.com/doi/10.2307/1937156" TargetMode="External"/><Relationship Id="rId5" Type="http://schemas.openxmlformats.org/officeDocument/2006/relationships/image" Target="../media/image5.png"/><Relationship Id="rId4" Type="http://schemas.openxmlformats.org/officeDocument/2006/relationships/hyperlink" Target="https://esajournals.onlinelibrary.wiley.com/doi/10.1890/11-1610.1"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hyperlink" Target="https://esajournals.onlinelibrary.wiley.com/doi/10.1890/12-1688.1" TargetMode="External"/><Relationship Id="rId2" Type="http://schemas.openxmlformats.org/officeDocument/2006/relationships/image" Target="../media/image19.png"/><Relationship Id="rId1" Type="http://schemas.openxmlformats.org/officeDocument/2006/relationships/slideLayout" Target="../slideLayouts/slideLayout18.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18.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hyperlink" Target="https://besjournals.onlinelibrary.wiley.com/doi/full/10.1111/1365-2656.13441"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sciencedirect.com/science/article/pii/S0169534799015931" TargetMode="External"/><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8.xml"/><Relationship Id="rId5" Type="http://schemas.openxmlformats.org/officeDocument/2006/relationships/image" Target="../media/image9.png"/><Relationship Id="rId4" Type="http://schemas.openxmlformats.org/officeDocument/2006/relationships/hyperlink" Target="https://esajournals.onlinelibrary.wiley.com/doi/full/10.1002/eap.2470"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6.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7.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8.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9.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87185EA-090A-5C31-CB0D-881D38CFC503}"/>
              </a:ext>
            </a:extLst>
          </p:cNvPr>
          <p:cNvPicPr>
            <a:picLocks noChangeAspect="1"/>
          </p:cNvPicPr>
          <p:nvPr/>
        </p:nvPicPr>
        <p:blipFill rotWithShape="1">
          <a:blip r:embed="rId3"/>
          <a:srcRect l="36136"/>
          <a:stretch/>
        </p:blipFill>
        <p:spPr>
          <a:xfrm>
            <a:off x="-1" y="0"/>
            <a:ext cx="7774113" cy="676275"/>
          </a:xfrm>
          <a:prstGeom prst="rect">
            <a:avLst/>
          </a:prstGeom>
        </p:spPr>
      </p:pic>
      <p:sp>
        <p:nvSpPr>
          <p:cNvPr id="5" name="Rectangle 4">
            <a:extLst>
              <a:ext uri="{FF2B5EF4-FFF2-40B4-BE49-F238E27FC236}">
                <a16:creationId xmlns:a16="http://schemas.microsoft.com/office/drawing/2014/main" id="{4AA0AA66-2471-EAD1-8494-C3C13310EF67}"/>
              </a:ext>
            </a:extLst>
          </p:cNvPr>
          <p:cNvSpPr/>
          <p:nvPr/>
        </p:nvSpPr>
        <p:spPr>
          <a:xfrm>
            <a:off x="5781174" y="0"/>
            <a:ext cx="6410826" cy="676275"/>
          </a:xfrm>
          <a:prstGeom prst="rect">
            <a:avLst/>
          </a:prstGeom>
          <a:solidFill>
            <a:srgbClr val="00255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1AF5018-DCEC-731D-B489-FF464851241D}"/>
              </a:ext>
            </a:extLst>
          </p:cNvPr>
          <p:cNvSpPr txBox="1"/>
          <p:nvPr/>
        </p:nvSpPr>
        <p:spPr>
          <a:xfrm>
            <a:off x="206791" y="2463350"/>
            <a:ext cx="3532442" cy="1477328"/>
          </a:xfrm>
          <a:prstGeom prst="rect">
            <a:avLst/>
          </a:prstGeom>
          <a:noFill/>
        </p:spPr>
        <p:txBody>
          <a:bodyPr wrap="none" rtlCol="0">
            <a:spAutoFit/>
          </a:bodyPr>
          <a:lstStyle/>
          <a:p>
            <a:r>
              <a:rPr lang="en-US" sz="2000" dirty="0">
                <a:solidFill>
                  <a:srgbClr val="165C7D"/>
                </a:solidFill>
              </a:rPr>
              <a:t>Jared A. Stabach, PhD</a:t>
            </a:r>
          </a:p>
          <a:p>
            <a:r>
              <a:rPr lang="en-US" sz="1400" i="1" dirty="0">
                <a:solidFill>
                  <a:schemeClr val="tx1">
                    <a:lumMod val="75000"/>
                    <a:lumOff val="25000"/>
                  </a:schemeClr>
                </a:solidFill>
              </a:rPr>
              <a:t>Research Ecologist</a:t>
            </a:r>
          </a:p>
          <a:p>
            <a:r>
              <a:rPr lang="en-US" sz="1400" i="1" dirty="0">
                <a:solidFill>
                  <a:schemeClr val="tx1">
                    <a:lumMod val="75000"/>
                    <a:lumOff val="25000"/>
                  </a:schemeClr>
                </a:solidFill>
              </a:rPr>
              <a:t>Terrestrial Lead – Movement of Life Initiative</a:t>
            </a:r>
          </a:p>
          <a:p>
            <a:r>
              <a:rPr lang="en-US" sz="1400" i="1" dirty="0">
                <a:solidFill>
                  <a:schemeClr val="tx1">
                    <a:lumMod val="75000"/>
                    <a:lumOff val="25000"/>
                  </a:schemeClr>
                </a:solidFill>
              </a:rPr>
              <a:t>Conservation Ecology Center</a:t>
            </a:r>
          </a:p>
          <a:p>
            <a:r>
              <a:rPr lang="en-US" sz="1400" i="1" dirty="0">
                <a:solidFill>
                  <a:schemeClr val="tx1">
                    <a:lumMod val="75000"/>
                    <a:lumOff val="25000"/>
                  </a:schemeClr>
                </a:solidFill>
              </a:rPr>
              <a:t>Smithsonian’s National Zoo &amp;</a:t>
            </a:r>
          </a:p>
          <a:p>
            <a:r>
              <a:rPr lang="en-US" sz="1400" i="1" dirty="0">
                <a:solidFill>
                  <a:schemeClr val="tx1">
                    <a:lumMod val="75000"/>
                    <a:lumOff val="25000"/>
                  </a:schemeClr>
                </a:solidFill>
              </a:rPr>
              <a:t>Conservation Biology Institute</a:t>
            </a:r>
          </a:p>
        </p:txBody>
      </p:sp>
      <p:sp>
        <p:nvSpPr>
          <p:cNvPr id="13" name="TextBox 12">
            <a:extLst>
              <a:ext uri="{FF2B5EF4-FFF2-40B4-BE49-F238E27FC236}">
                <a16:creationId xmlns:a16="http://schemas.microsoft.com/office/drawing/2014/main" id="{B9A837DD-3208-D747-B0DB-E2EF34847529}"/>
              </a:ext>
            </a:extLst>
          </p:cNvPr>
          <p:cNvSpPr txBox="1"/>
          <p:nvPr/>
        </p:nvSpPr>
        <p:spPr>
          <a:xfrm>
            <a:off x="234499" y="1019818"/>
            <a:ext cx="9264433" cy="561692"/>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marL="0" marR="0" lvl="0" indent="0" defTabSz="685800" rtl="0" eaLnBrk="1" fontAlgn="auto" latinLnBrk="0" hangingPunct="1">
              <a:lnSpc>
                <a:spcPct val="100000"/>
              </a:lnSpc>
              <a:spcBef>
                <a:spcPts val="0"/>
              </a:spcBef>
              <a:spcAft>
                <a:spcPts val="0"/>
              </a:spcAft>
              <a:buClrTx/>
              <a:buSzTx/>
              <a:buFontTx/>
              <a:buNone/>
              <a:tabLst/>
              <a:defRPr/>
            </a:pPr>
            <a:r>
              <a:rPr lang="en-US" sz="3200" b="1" dirty="0">
                <a:solidFill>
                  <a:prstClr val="black"/>
                </a:solidFill>
                <a:latin typeface="Century Gothic"/>
                <a:ea typeface="+mn-lt"/>
                <a:cs typeface="Calibri" panose="020F0502020204030204"/>
              </a:rPr>
              <a:t>Introduction to Animal Movement Analyses</a:t>
            </a:r>
            <a:endParaRPr kumimoji="0" lang="en-US" sz="3200" b="0" u="none" strike="noStrike" kern="1200" cap="none" spc="0" normalizeH="0" baseline="0" noProof="0" dirty="0">
              <a:ln>
                <a:noFill/>
              </a:ln>
              <a:solidFill>
                <a:prstClr val="black"/>
              </a:solidFill>
              <a:effectLst/>
              <a:uLnTx/>
              <a:uFillTx/>
              <a:latin typeface="Century Gothic"/>
              <a:ea typeface="+mn-ea"/>
              <a:cs typeface="+mn-cs"/>
            </a:endParaRPr>
          </a:p>
        </p:txBody>
      </p:sp>
      <p:sp>
        <p:nvSpPr>
          <p:cNvPr id="14" name="TextBox 13">
            <a:extLst>
              <a:ext uri="{FF2B5EF4-FFF2-40B4-BE49-F238E27FC236}">
                <a16:creationId xmlns:a16="http://schemas.microsoft.com/office/drawing/2014/main" id="{9077D444-E586-DF9B-8BCB-18439523F4FD}"/>
              </a:ext>
            </a:extLst>
          </p:cNvPr>
          <p:cNvSpPr txBox="1"/>
          <p:nvPr/>
        </p:nvSpPr>
        <p:spPr>
          <a:xfrm>
            <a:off x="206791" y="1581510"/>
            <a:ext cx="5553123" cy="461665"/>
          </a:xfrm>
          <a:prstGeom prst="rect">
            <a:avLst/>
          </a:prstGeom>
          <a:noFill/>
        </p:spPr>
        <p:txBody>
          <a:bodyPr wrap="none" rtlCol="0">
            <a:spAutoFit/>
          </a:bodyPr>
          <a:lstStyle/>
          <a:p>
            <a:r>
              <a:rPr lang="en-US" sz="2400" dirty="0">
                <a:latin typeface="Century Gothic" panose="020B0502020202020204" pitchFamily="34" charset="0"/>
              </a:rPr>
              <a:t>Resource Selection Function Models</a:t>
            </a:r>
          </a:p>
        </p:txBody>
      </p:sp>
      <p:sp>
        <p:nvSpPr>
          <p:cNvPr id="15" name="TextBox 14">
            <a:extLst>
              <a:ext uri="{FF2B5EF4-FFF2-40B4-BE49-F238E27FC236}">
                <a16:creationId xmlns:a16="http://schemas.microsoft.com/office/drawing/2014/main" id="{43A6E328-369B-642F-FBC5-FBD1E154A1A0}"/>
              </a:ext>
            </a:extLst>
          </p:cNvPr>
          <p:cNvSpPr txBox="1"/>
          <p:nvPr/>
        </p:nvSpPr>
        <p:spPr>
          <a:xfrm>
            <a:off x="137216" y="6093184"/>
            <a:ext cx="5889210" cy="646331"/>
          </a:xfrm>
          <a:prstGeom prst="rect">
            <a:avLst/>
          </a:prstGeom>
          <a:noFill/>
        </p:spPr>
        <p:txBody>
          <a:bodyPr wrap="square" rtlCol="0">
            <a:spAutoFit/>
          </a:bodyPr>
          <a:lstStyle/>
          <a:p>
            <a:r>
              <a:rPr lang="en-US" sz="1200" dirty="0">
                <a:latin typeface="Century Gothic" panose="020B0502020202020204" pitchFamily="34" charset="0"/>
              </a:rPr>
              <a:t>Many thank to Dr. Joe Kolowski for sharing his notes and collaborating on these lectures.  Additional Smithsonian-Mason School of Conservation training courses can be found at: </a:t>
            </a:r>
            <a:endParaRPr lang="en-US" sz="1600" dirty="0">
              <a:latin typeface="Century Gothic" panose="020B0502020202020204" pitchFamily="34" charset="0"/>
            </a:endParaRPr>
          </a:p>
        </p:txBody>
      </p:sp>
      <p:sp>
        <p:nvSpPr>
          <p:cNvPr id="7" name="TextBox 6">
            <a:extLst>
              <a:ext uri="{FF2B5EF4-FFF2-40B4-BE49-F238E27FC236}">
                <a16:creationId xmlns:a16="http://schemas.microsoft.com/office/drawing/2014/main" id="{B2E1158E-81E0-B757-8837-5D48A5E69E95}"/>
              </a:ext>
            </a:extLst>
          </p:cNvPr>
          <p:cNvSpPr txBox="1"/>
          <p:nvPr/>
        </p:nvSpPr>
        <p:spPr>
          <a:xfrm>
            <a:off x="6867939" y="3528391"/>
            <a:ext cx="1756699" cy="369332"/>
          </a:xfrm>
          <a:prstGeom prst="rect">
            <a:avLst/>
          </a:prstGeom>
          <a:noFill/>
        </p:spPr>
        <p:txBody>
          <a:bodyPr wrap="none" rtlCol="0">
            <a:spAutoFit/>
          </a:bodyPr>
          <a:lstStyle/>
          <a:p>
            <a:r>
              <a:rPr lang="en-US" dirty="0"/>
              <a:t>Grab and Image</a:t>
            </a:r>
          </a:p>
        </p:txBody>
      </p:sp>
      <p:sp>
        <p:nvSpPr>
          <p:cNvPr id="6" name="TextBox 5">
            <a:extLst>
              <a:ext uri="{FF2B5EF4-FFF2-40B4-BE49-F238E27FC236}">
                <a16:creationId xmlns:a16="http://schemas.microsoft.com/office/drawing/2014/main" id="{9968DF1E-E75A-3492-7806-8C3EAB6309DE}"/>
              </a:ext>
            </a:extLst>
          </p:cNvPr>
          <p:cNvSpPr txBox="1"/>
          <p:nvPr/>
        </p:nvSpPr>
        <p:spPr>
          <a:xfrm>
            <a:off x="6975028" y="6479802"/>
            <a:ext cx="4912172" cy="276999"/>
          </a:xfrm>
          <a:prstGeom prst="rect">
            <a:avLst/>
          </a:prstGeom>
          <a:noFill/>
        </p:spPr>
        <p:txBody>
          <a:bodyPr wrap="square">
            <a:spAutoFit/>
          </a:bodyPr>
          <a:lstStyle/>
          <a:p>
            <a:r>
              <a:rPr lang="en-US" sz="1200" dirty="0"/>
              <a:t>https://smconservation.gmu.edu/programs/graduate-and-professional/</a:t>
            </a:r>
          </a:p>
        </p:txBody>
      </p:sp>
      <p:pic>
        <p:nvPicPr>
          <p:cNvPr id="10" name="Picture 9">
            <a:extLst>
              <a:ext uri="{FF2B5EF4-FFF2-40B4-BE49-F238E27FC236}">
                <a16:creationId xmlns:a16="http://schemas.microsoft.com/office/drawing/2014/main" id="{746C4671-2E96-CAD1-D559-7618B9C11F9B}"/>
              </a:ext>
            </a:extLst>
          </p:cNvPr>
          <p:cNvPicPr>
            <a:picLocks noChangeAspect="1"/>
          </p:cNvPicPr>
          <p:nvPr/>
        </p:nvPicPr>
        <p:blipFill>
          <a:blip r:embed="rId4"/>
          <a:stretch>
            <a:fillRect/>
          </a:stretch>
        </p:blipFill>
        <p:spPr>
          <a:xfrm>
            <a:off x="4501087" y="2304354"/>
            <a:ext cx="5619456" cy="3839222"/>
          </a:xfrm>
          <a:prstGeom prst="rect">
            <a:avLst/>
          </a:prstGeom>
        </p:spPr>
      </p:pic>
      <p:pic>
        <p:nvPicPr>
          <p:cNvPr id="8" name="Picture 7">
            <a:extLst>
              <a:ext uri="{FF2B5EF4-FFF2-40B4-BE49-F238E27FC236}">
                <a16:creationId xmlns:a16="http://schemas.microsoft.com/office/drawing/2014/main" id="{78163FB2-0AEF-CBD9-FE73-D4740107A185}"/>
              </a:ext>
            </a:extLst>
          </p:cNvPr>
          <p:cNvPicPr>
            <a:picLocks noChangeAspect="1"/>
          </p:cNvPicPr>
          <p:nvPr/>
        </p:nvPicPr>
        <p:blipFill>
          <a:blip r:embed="rId5"/>
          <a:stretch>
            <a:fillRect/>
          </a:stretch>
        </p:blipFill>
        <p:spPr>
          <a:xfrm>
            <a:off x="7818973" y="1804064"/>
            <a:ext cx="3224281" cy="3249871"/>
          </a:xfrm>
          <a:prstGeom prst="rect">
            <a:avLst/>
          </a:prstGeom>
        </p:spPr>
      </p:pic>
    </p:spTree>
    <p:extLst>
      <p:ext uri="{BB962C8B-B14F-4D97-AF65-F5344CB8AC3E}">
        <p14:creationId xmlns:p14="http://schemas.microsoft.com/office/powerpoint/2010/main" val="2759406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1253" t="83448" r="50435" b="575"/>
          <a:stretch/>
        </p:blipFill>
        <p:spPr>
          <a:xfrm>
            <a:off x="2443879" y="1686559"/>
            <a:ext cx="7304242" cy="3104101"/>
          </a:xfrm>
          <a:prstGeom prst="rect">
            <a:avLst/>
          </a:prstGeom>
        </p:spPr>
      </p:pic>
    </p:spTree>
    <p:extLst>
      <p:ext uri="{BB962C8B-B14F-4D97-AF65-F5344CB8AC3E}">
        <p14:creationId xmlns:p14="http://schemas.microsoft.com/office/powerpoint/2010/main" val="17070501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112" t="42818" r="54148" b="23058"/>
          <a:stretch/>
        </p:blipFill>
        <p:spPr>
          <a:xfrm>
            <a:off x="2520131" y="-23243"/>
            <a:ext cx="6683503" cy="6407243"/>
          </a:xfrm>
          <a:prstGeom prst="rect">
            <a:avLst/>
          </a:prstGeom>
        </p:spPr>
      </p:pic>
    </p:spTree>
    <p:extLst>
      <p:ext uri="{BB962C8B-B14F-4D97-AF65-F5344CB8AC3E}">
        <p14:creationId xmlns:p14="http://schemas.microsoft.com/office/powerpoint/2010/main" val="3536213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B7AD83D-ECB7-C189-98AC-EEDC8C6E4703}"/>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The Data</a:t>
            </a:r>
          </a:p>
        </p:txBody>
      </p:sp>
      <p:grpSp>
        <p:nvGrpSpPr>
          <p:cNvPr id="13" name="Group 12">
            <a:extLst>
              <a:ext uri="{FF2B5EF4-FFF2-40B4-BE49-F238E27FC236}">
                <a16:creationId xmlns:a16="http://schemas.microsoft.com/office/drawing/2014/main" id="{665B5D87-7767-B4B2-07A2-06A4B46179AA}"/>
              </a:ext>
            </a:extLst>
          </p:cNvPr>
          <p:cNvGrpSpPr/>
          <p:nvPr/>
        </p:nvGrpSpPr>
        <p:grpSpPr>
          <a:xfrm>
            <a:off x="23411" y="1269314"/>
            <a:ext cx="4238352" cy="5130274"/>
            <a:chOff x="23411" y="1269314"/>
            <a:chExt cx="4238352" cy="5130274"/>
          </a:xfrm>
        </p:grpSpPr>
        <p:sp>
          <p:nvSpPr>
            <p:cNvPr id="4" name="Content Placeholder 2">
              <a:extLst>
                <a:ext uri="{FF2B5EF4-FFF2-40B4-BE49-F238E27FC236}">
                  <a16:creationId xmlns:a16="http://schemas.microsoft.com/office/drawing/2014/main" id="{D008C1B6-8DE8-3405-576D-DFDA9D747E37}"/>
                </a:ext>
              </a:extLst>
            </p:cNvPr>
            <p:cNvSpPr txBox="1">
              <a:spLocks/>
            </p:cNvSpPr>
            <p:nvPr/>
          </p:nvSpPr>
          <p:spPr>
            <a:xfrm>
              <a:off x="23411" y="1269314"/>
              <a:ext cx="4238352" cy="13255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rgbClr val="000000"/>
                  </a:solidFill>
                  <a:latin typeface="+mj-lt"/>
                </a:rPr>
                <a:t>Environmental Covariates</a:t>
              </a:r>
            </a:p>
            <a:p>
              <a:pPr lvl="1"/>
              <a:r>
                <a:rPr lang="en-US" sz="1800" dirty="0">
                  <a:solidFill>
                    <a:srgbClr val="000000"/>
                  </a:solidFill>
                  <a:latin typeface="+mj-lt"/>
                </a:rPr>
                <a:t>Where to acquire?</a:t>
              </a:r>
            </a:p>
            <a:p>
              <a:pPr lvl="1"/>
              <a:r>
                <a:rPr lang="en-US" sz="1800" dirty="0">
                  <a:solidFill>
                    <a:srgbClr val="000000"/>
                  </a:solidFill>
                  <a:latin typeface="+mj-lt"/>
                </a:rPr>
                <a:t>How to represent variables?</a:t>
              </a:r>
              <a:endParaRPr lang="en-US" sz="1800" dirty="0">
                <a:latin typeface="+mj-lt"/>
              </a:endParaRPr>
            </a:p>
          </p:txBody>
        </p:sp>
        <p:pic>
          <p:nvPicPr>
            <p:cNvPr id="7" name="Picture 6">
              <a:extLst>
                <a:ext uri="{FF2B5EF4-FFF2-40B4-BE49-F238E27FC236}">
                  <a16:creationId xmlns:a16="http://schemas.microsoft.com/office/drawing/2014/main" id="{2C103F49-3FC7-7EEC-0200-B91634A2BCD2}"/>
                </a:ext>
              </a:extLst>
            </p:cNvPr>
            <p:cNvPicPr>
              <a:picLocks noChangeAspect="1"/>
            </p:cNvPicPr>
            <p:nvPr/>
          </p:nvPicPr>
          <p:blipFill>
            <a:blip r:embed="rId3"/>
            <a:stretch>
              <a:fillRect/>
            </a:stretch>
          </p:blipFill>
          <p:spPr>
            <a:xfrm>
              <a:off x="607046" y="2836741"/>
              <a:ext cx="3229426" cy="3562847"/>
            </a:xfrm>
            <a:prstGeom prst="rect">
              <a:avLst/>
            </a:prstGeom>
          </p:spPr>
        </p:pic>
      </p:grpSp>
      <p:grpSp>
        <p:nvGrpSpPr>
          <p:cNvPr id="14" name="Group 13">
            <a:extLst>
              <a:ext uri="{FF2B5EF4-FFF2-40B4-BE49-F238E27FC236}">
                <a16:creationId xmlns:a16="http://schemas.microsoft.com/office/drawing/2014/main" id="{D51616B5-6CF5-3A81-2B20-6E6A49E17A57}"/>
              </a:ext>
            </a:extLst>
          </p:cNvPr>
          <p:cNvGrpSpPr/>
          <p:nvPr/>
        </p:nvGrpSpPr>
        <p:grpSpPr>
          <a:xfrm>
            <a:off x="4245766" y="1269314"/>
            <a:ext cx="3856383" cy="5138976"/>
            <a:chOff x="4245766" y="1269314"/>
            <a:chExt cx="3856383" cy="5138976"/>
          </a:xfrm>
        </p:grpSpPr>
        <p:sp>
          <p:nvSpPr>
            <p:cNvPr id="2" name="Content Placeholder 2">
              <a:extLst>
                <a:ext uri="{FF2B5EF4-FFF2-40B4-BE49-F238E27FC236}">
                  <a16:creationId xmlns:a16="http://schemas.microsoft.com/office/drawing/2014/main" id="{58B0C037-DB95-92A8-48FC-39D3F627C3CE}"/>
                </a:ext>
              </a:extLst>
            </p:cNvPr>
            <p:cNvSpPr txBox="1">
              <a:spLocks/>
            </p:cNvSpPr>
            <p:nvPr/>
          </p:nvSpPr>
          <p:spPr>
            <a:xfrm>
              <a:off x="4245766" y="1269314"/>
              <a:ext cx="3856383" cy="15856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rgbClr val="000000"/>
                  </a:solidFill>
                  <a:latin typeface="+mj-lt"/>
                </a:rPr>
                <a:t>Tracking Data (‘Use’)</a:t>
              </a:r>
            </a:p>
            <a:p>
              <a:pPr lvl="1"/>
              <a:r>
                <a:rPr lang="en-US" sz="1800" dirty="0">
                  <a:solidFill>
                    <a:srgbClr val="000000"/>
                  </a:solidFill>
                  <a:latin typeface="+mj-lt"/>
                </a:rPr>
                <a:t>Autocorrelation</a:t>
              </a:r>
            </a:p>
            <a:p>
              <a:pPr lvl="1"/>
              <a:r>
                <a:rPr lang="en-US" sz="1800" dirty="0">
                  <a:solidFill>
                    <a:srgbClr val="000000"/>
                  </a:solidFill>
                  <a:latin typeface="+mj-lt"/>
                </a:rPr>
                <a:t>Error and fix failure</a:t>
              </a:r>
            </a:p>
            <a:p>
              <a:pPr lvl="1"/>
              <a:r>
                <a:rPr lang="en-US" sz="1800" dirty="0">
                  <a:solidFill>
                    <a:srgbClr val="000000"/>
                  </a:solidFill>
                  <a:latin typeface="+mj-lt"/>
                </a:rPr>
                <a:t>Sample size of relocations AND animals</a:t>
              </a:r>
              <a:endParaRPr lang="en-US" sz="1800" dirty="0">
                <a:latin typeface="+mj-lt"/>
              </a:endParaRPr>
            </a:p>
          </p:txBody>
        </p:sp>
        <p:pic>
          <p:nvPicPr>
            <p:cNvPr id="10" name="Picture 9">
              <a:extLst>
                <a:ext uri="{FF2B5EF4-FFF2-40B4-BE49-F238E27FC236}">
                  <a16:creationId xmlns:a16="http://schemas.microsoft.com/office/drawing/2014/main" id="{725049C9-1C5D-F8E0-3D15-1DE7964FB3F0}"/>
                </a:ext>
              </a:extLst>
            </p:cNvPr>
            <p:cNvPicPr>
              <a:picLocks noChangeAspect="1"/>
            </p:cNvPicPr>
            <p:nvPr/>
          </p:nvPicPr>
          <p:blipFill>
            <a:blip r:embed="rId4"/>
            <a:stretch>
              <a:fillRect/>
            </a:stretch>
          </p:blipFill>
          <p:spPr>
            <a:xfrm>
              <a:off x="4643362" y="2854969"/>
              <a:ext cx="2972215" cy="3553321"/>
            </a:xfrm>
            <a:prstGeom prst="rect">
              <a:avLst/>
            </a:prstGeom>
          </p:spPr>
        </p:pic>
      </p:grpSp>
      <p:grpSp>
        <p:nvGrpSpPr>
          <p:cNvPr id="15" name="Group 14">
            <a:extLst>
              <a:ext uri="{FF2B5EF4-FFF2-40B4-BE49-F238E27FC236}">
                <a16:creationId xmlns:a16="http://schemas.microsoft.com/office/drawing/2014/main" id="{C6D6D123-EA39-EDE4-FEE7-0240F2F593B0}"/>
              </a:ext>
            </a:extLst>
          </p:cNvPr>
          <p:cNvGrpSpPr/>
          <p:nvPr/>
        </p:nvGrpSpPr>
        <p:grpSpPr>
          <a:xfrm>
            <a:off x="8291442" y="1262269"/>
            <a:ext cx="3856383" cy="5107502"/>
            <a:chOff x="8291442" y="1262269"/>
            <a:chExt cx="3856383" cy="5107502"/>
          </a:xfrm>
        </p:grpSpPr>
        <p:sp>
          <p:nvSpPr>
            <p:cNvPr id="3" name="Content Placeholder 2">
              <a:extLst>
                <a:ext uri="{FF2B5EF4-FFF2-40B4-BE49-F238E27FC236}">
                  <a16:creationId xmlns:a16="http://schemas.microsoft.com/office/drawing/2014/main" id="{94E991A6-E3B4-B8A1-C4BC-6658B259B159}"/>
                </a:ext>
              </a:extLst>
            </p:cNvPr>
            <p:cNvSpPr txBox="1">
              <a:spLocks/>
            </p:cNvSpPr>
            <p:nvPr/>
          </p:nvSpPr>
          <p:spPr>
            <a:xfrm>
              <a:off x="8291442" y="1262269"/>
              <a:ext cx="3856383" cy="23150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rgbClr val="000000"/>
                  </a:solidFill>
                  <a:latin typeface="+mj-lt"/>
                </a:rPr>
                <a:t>Availability</a:t>
              </a:r>
            </a:p>
            <a:p>
              <a:pPr lvl="1"/>
              <a:r>
                <a:rPr lang="en-US" sz="1800" dirty="0">
                  <a:solidFill>
                    <a:srgbClr val="000000"/>
                  </a:solidFill>
                  <a:latin typeface="+mj-lt"/>
                </a:rPr>
                <a:t>What defines the area?</a:t>
              </a:r>
            </a:p>
            <a:p>
              <a:pPr lvl="1"/>
              <a:r>
                <a:rPr lang="en-US" sz="1800" dirty="0">
                  <a:solidFill>
                    <a:srgbClr val="000000"/>
                  </a:solidFill>
                  <a:latin typeface="+mj-lt"/>
                </a:rPr>
                <a:t>How many locations are enough?</a:t>
              </a:r>
            </a:p>
            <a:p>
              <a:pPr lvl="1"/>
              <a:r>
                <a:rPr lang="en-US" sz="1800" dirty="0">
                  <a:latin typeface="+mj-lt"/>
                </a:rPr>
                <a:t>Random or Regular?</a:t>
              </a:r>
            </a:p>
          </p:txBody>
        </p:sp>
        <p:pic>
          <p:nvPicPr>
            <p:cNvPr id="12" name="Picture 11">
              <a:extLst>
                <a:ext uri="{FF2B5EF4-FFF2-40B4-BE49-F238E27FC236}">
                  <a16:creationId xmlns:a16="http://schemas.microsoft.com/office/drawing/2014/main" id="{95261C0E-B6DF-3161-427A-2B3038B140B7}"/>
                </a:ext>
              </a:extLst>
            </p:cNvPr>
            <p:cNvPicPr>
              <a:picLocks noChangeAspect="1"/>
            </p:cNvPicPr>
            <p:nvPr/>
          </p:nvPicPr>
          <p:blipFill>
            <a:blip r:embed="rId5"/>
            <a:stretch>
              <a:fillRect/>
            </a:stretch>
          </p:blipFill>
          <p:spPr>
            <a:xfrm>
              <a:off x="8778456" y="2873608"/>
              <a:ext cx="2896004" cy="3496163"/>
            </a:xfrm>
            <a:prstGeom prst="rect">
              <a:avLst/>
            </a:prstGeom>
          </p:spPr>
        </p:pic>
      </p:grpSp>
    </p:spTree>
    <p:extLst>
      <p:ext uri="{BB962C8B-B14F-4D97-AF65-F5344CB8AC3E}">
        <p14:creationId xmlns:p14="http://schemas.microsoft.com/office/powerpoint/2010/main" val="3720213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D1CD9-EB9B-5FBC-B2B4-0CFFF8FDA96B}"/>
              </a:ext>
            </a:extLst>
          </p:cNvPr>
          <p:cNvSpPr txBox="1">
            <a:spLocks/>
          </p:cNvSpPr>
          <p:nvPr/>
        </p:nvSpPr>
        <p:spPr>
          <a:xfrm>
            <a:off x="6172203" y="111736"/>
            <a:ext cx="5367132" cy="17965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Characterizing the Habitat Landscape</a:t>
            </a:r>
          </a:p>
        </p:txBody>
      </p:sp>
      <p:sp>
        <p:nvSpPr>
          <p:cNvPr id="3" name="Content Placeholder 2">
            <a:extLst>
              <a:ext uri="{FF2B5EF4-FFF2-40B4-BE49-F238E27FC236}">
                <a16:creationId xmlns:a16="http://schemas.microsoft.com/office/drawing/2014/main" id="{BA72CA4F-6BBF-4D47-BF8C-348665008AC3}"/>
              </a:ext>
            </a:extLst>
          </p:cNvPr>
          <p:cNvSpPr txBox="1">
            <a:spLocks/>
          </p:cNvSpPr>
          <p:nvPr/>
        </p:nvSpPr>
        <p:spPr>
          <a:xfrm>
            <a:off x="6096001" y="1679718"/>
            <a:ext cx="6096000" cy="48005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solidFill>
                  <a:srgbClr val="000000"/>
                </a:solidFill>
                <a:latin typeface="+mj-lt"/>
              </a:rPr>
              <a:t>Habitat distance vs Categorical variable</a:t>
            </a:r>
          </a:p>
          <a:p>
            <a:pPr lvl="1"/>
            <a:r>
              <a:rPr lang="en-US" sz="1600" dirty="0">
                <a:solidFill>
                  <a:srgbClr val="000000"/>
                </a:solidFill>
                <a:latin typeface="+mj-lt"/>
              </a:rPr>
              <a:t>Interest in specific habitat type?</a:t>
            </a:r>
          </a:p>
          <a:p>
            <a:pPr lvl="1"/>
            <a:r>
              <a:rPr lang="en-US" sz="1600" dirty="0">
                <a:solidFill>
                  <a:srgbClr val="000000"/>
                </a:solidFill>
                <a:latin typeface="+mj-lt"/>
              </a:rPr>
              <a:t>The role of error in assigning habitat type</a:t>
            </a:r>
          </a:p>
          <a:p>
            <a:pPr lvl="1"/>
            <a:endParaRPr lang="en-US" sz="1800" dirty="0">
              <a:solidFill>
                <a:srgbClr val="000000"/>
              </a:solidFill>
              <a:latin typeface="+mj-lt"/>
            </a:endParaRPr>
          </a:p>
          <a:p>
            <a:pPr marL="228600" lvl="1"/>
            <a:r>
              <a:rPr lang="en-US" sz="1800" dirty="0">
                <a:solidFill>
                  <a:srgbClr val="000000"/>
                </a:solidFill>
                <a:latin typeface="+mj-lt"/>
              </a:rPr>
              <a:t>Raster vs Vector</a:t>
            </a:r>
          </a:p>
          <a:p>
            <a:pPr lvl="1"/>
            <a:r>
              <a:rPr lang="en-US" sz="1600" dirty="0">
                <a:solidFill>
                  <a:srgbClr val="000000"/>
                </a:solidFill>
                <a:latin typeface="+mj-lt"/>
              </a:rPr>
              <a:t>Existing format of available data</a:t>
            </a:r>
          </a:p>
          <a:p>
            <a:pPr lvl="1"/>
            <a:r>
              <a:rPr lang="en-US" sz="1600" dirty="0">
                <a:solidFill>
                  <a:srgbClr val="000000"/>
                </a:solidFill>
                <a:latin typeface="+mj-lt"/>
              </a:rPr>
              <a:t>Desire to have all data sources in the same format</a:t>
            </a:r>
          </a:p>
          <a:p>
            <a:pPr lvl="2"/>
            <a:r>
              <a:rPr lang="en-US" sz="1400" dirty="0">
                <a:solidFill>
                  <a:srgbClr val="000000"/>
                </a:solidFill>
                <a:latin typeface="+mj-lt"/>
              </a:rPr>
              <a:t>Required by some packages like </a:t>
            </a:r>
            <a:r>
              <a:rPr lang="en-US" sz="1400" dirty="0">
                <a:solidFill>
                  <a:srgbClr val="000000"/>
                </a:solidFill>
                <a:latin typeface="Arial" panose="020B0604020202020204" pitchFamily="34" charset="0"/>
                <a:cs typeface="Arial" panose="020B0604020202020204" pitchFamily="34" charset="0"/>
              </a:rPr>
              <a:t>amt</a:t>
            </a:r>
            <a:r>
              <a:rPr lang="en-US" sz="1400" dirty="0">
                <a:solidFill>
                  <a:srgbClr val="000000"/>
                </a:solidFill>
                <a:latin typeface="+mj-lt"/>
              </a:rPr>
              <a:t> and </a:t>
            </a:r>
            <a:r>
              <a:rPr lang="en-US" sz="1400" dirty="0" err="1">
                <a:solidFill>
                  <a:srgbClr val="000000"/>
                </a:solidFill>
                <a:latin typeface="Arial" panose="020B0604020202020204" pitchFamily="34" charset="0"/>
                <a:cs typeface="Arial" panose="020B0604020202020204" pitchFamily="34" charset="0"/>
              </a:rPr>
              <a:t>ctmm</a:t>
            </a:r>
            <a:endParaRPr lang="en-US" sz="1400" dirty="0">
              <a:solidFill>
                <a:srgbClr val="000000"/>
              </a:solidFill>
              <a:latin typeface="Arial" panose="020B0604020202020204" pitchFamily="34" charset="0"/>
              <a:cs typeface="Arial" panose="020B0604020202020204" pitchFamily="34" charset="0"/>
            </a:endParaRPr>
          </a:p>
          <a:p>
            <a:pPr marL="685800" lvl="2"/>
            <a:r>
              <a:rPr lang="en-US" sz="1600" dirty="0">
                <a:solidFill>
                  <a:srgbClr val="000000"/>
                </a:solidFill>
                <a:latin typeface="+mj-lt"/>
              </a:rPr>
              <a:t>Desire to create a prediction map</a:t>
            </a:r>
          </a:p>
          <a:p>
            <a:pPr marL="685800" lvl="2"/>
            <a:endParaRPr lang="en-US" sz="1600" dirty="0">
              <a:solidFill>
                <a:srgbClr val="000000"/>
              </a:solidFill>
              <a:latin typeface="+mj-lt"/>
            </a:endParaRPr>
          </a:p>
          <a:p>
            <a:pPr marL="0" lvl="2" indent="0">
              <a:buNone/>
            </a:pPr>
            <a:r>
              <a:rPr lang="en-US" sz="1800" dirty="0">
                <a:solidFill>
                  <a:srgbClr val="000000"/>
                </a:solidFill>
              </a:rPr>
              <a:t>I prefer using only continuous raster layers, and would recommend using the reflectance values from a sensor rather than a classified value</a:t>
            </a:r>
            <a:endParaRPr lang="en-US" sz="1800" dirty="0">
              <a:solidFill>
                <a:srgbClr val="000000"/>
              </a:solidFill>
              <a:latin typeface="+mj-lt"/>
            </a:endParaRPr>
          </a:p>
        </p:txBody>
      </p:sp>
      <p:pic>
        <p:nvPicPr>
          <p:cNvPr id="5" name="Picture 4">
            <a:extLst>
              <a:ext uri="{FF2B5EF4-FFF2-40B4-BE49-F238E27FC236}">
                <a16:creationId xmlns:a16="http://schemas.microsoft.com/office/drawing/2014/main" id="{00390067-07D0-5669-9D04-7D79F4198209}"/>
              </a:ext>
            </a:extLst>
          </p:cNvPr>
          <p:cNvPicPr>
            <a:picLocks noChangeAspect="1"/>
          </p:cNvPicPr>
          <p:nvPr/>
        </p:nvPicPr>
        <p:blipFill rotWithShape="1">
          <a:blip r:embed="rId3"/>
          <a:srcRect b="662"/>
          <a:stretch/>
        </p:blipFill>
        <p:spPr>
          <a:xfrm>
            <a:off x="0" y="-1275"/>
            <a:ext cx="5958762" cy="6392136"/>
          </a:xfrm>
          <a:prstGeom prst="rect">
            <a:avLst/>
          </a:prstGeom>
        </p:spPr>
      </p:pic>
    </p:spTree>
    <p:extLst>
      <p:ext uri="{BB962C8B-B14F-4D97-AF65-F5344CB8AC3E}">
        <p14:creationId xmlns:p14="http://schemas.microsoft.com/office/powerpoint/2010/main" val="4188903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150FE-DDEE-E647-CAE9-141C0E720AFE}"/>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Tracking Data – Habitat-biased fix success</a:t>
            </a:r>
          </a:p>
        </p:txBody>
      </p:sp>
      <p:sp>
        <p:nvSpPr>
          <p:cNvPr id="3" name="Content Placeholder 2">
            <a:extLst>
              <a:ext uri="{FF2B5EF4-FFF2-40B4-BE49-F238E27FC236}">
                <a16:creationId xmlns:a16="http://schemas.microsoft.com/office/drawing/2014/main" id="{AC8CB555-482D-1CA5-BEB9-89F160A303DB}"/>
              </a:ext>
            </a:extLst>
          </p:cNvPr>
          <p:cNvSpPr txBox="1">
            <a:spLocks/>
          </p:cNvSpPr>
          <p:nvPr/>
        </p:nvSpPr>
        <p:spPr>
          <a:xfrm>
            <a:off x="838199" y="1608692"/>
            <a:ext cx="11037983" cy="46529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Reduced fix success rate in certain habitat can bias habitat modeling results</a:t>
            </a:r>
          </a:p>
          <a:p>
            <a:pPr lvl="1"/>
            <a:r>
              <a:rPr lang="en-US" sz="2000" dirty="0">
                <a:solidFill>
                  <a:srgbClr val="000000"/>
                </a:solidFill>
                <a:latin typeface="+mj-lt"/>
              </a:rPr>
              <a:t>Solution 1: Correction factors may be developed and applied to GPS location data sets (</a:t>
            </a:r>
            <a:r>
              <a:rPr lang="en-US" sz="2000" dirty="0" err="1">
                <a:solidFill>
                  <a:srgbClr val="000000"/>
                </a:solidFill>
                <a:latin typeface="+mj-lt"/>
              </a:rPr>
              <a:t>Frair</a:t>
            </a:r>
            <a:r>
              <a:rPr lang="en-US" sz="2000" dirty="0">
                <a:solidFill>
                  <a:srgbClr val="000000"/>
                </a:solidFill>
                <a:latin typeface="+mj-lt"/>
              </a:rPr>
              <a:t> et al. 2004)</a:t>
            </a:r>
          </a:p>
          <a:p>
            <a:pPr lvl="2"/>
            <a:r>
              <a:rPr lang="en-US" sz="1600" dirty="0">
                <a:solidFill>
                  <a:srgbClr val="000000"/>
                </a:solidFill>
                <a:latin typeface="+mj-lt"/>
              </a:rPr>
              <a:t>Calibration in multiple habitat types</a:t>
            </a:r>
          </a:p>
          <a:p>
            <a:pPr lvl="2"/>
            <a:r>
              <a:rPr lang="en-US" sz="1600" dirty="0">
                <a:solidFill>
                  <a:srgbClr val="000000"/>
                </a:solidFill>
                <a:latin typeface="+mj-lt"/>
              </a:rPr>
              <a:t>Weights applied to recorded tracking data</a:t>
            </a:r>
          </a:p>
          <a:p>
            <a:pPr lvl="2"/>
            <a:endParaRPr lang="en-US" sz="1600" dirty="0">
              <a:solidFill>
                <a:srgbClr val="000000"/>
              </a:solidFill>
              <a:latin typeface="+mj-lt"/>
            </a:endParaRPr>
          </a:p>
          <a:p>
            <a:pPr lvl="2"/>
            <a:endParaRPr lang="en-US" sz="1600" dirty="0">
              <a:solidFill>
                <a:srgbClr val="000000"/>
              </a:solidFill>
              <a:latin typeface="+mj-lt"/>
            </a:endParaRPr>
          </a:p>
          <a:p>
            <a:pPr lvl="1"/>
            <a:r>
              <a:rPr lang="en-US" sz="2000" dirty="0">
                <a:solidFill>
                  <a:srgbClr val="000000"/>
                </a:solidFill>
              </a:rPr>
              <a:t>Solution 2: Modeling habitat specific fix success probability (Nielson et al. 2009)</a:t>
            </a:r>
          </a:p>
          <a:p>
            <a:pPr lvl="2"/>
            <a:r>
              <a:rPr lang="en-US" sz="1600" dirty="0">
                <a:solidFill>
                  <a:srgbClr val="000000"/>
                </a:solidFill>
              </a:rPr>
              <a:t>Similar to patch occupancy models</a:t>
            </a:r>
          </a:p>
          <a:p>
            <a:pPr lvl="2"/>
            <a:r>
              <a:rPr lang="en-US" sz="1600" dirty="0">
                <a:solidFill>
                  <a:srgbClr val="000000"/>
                </a:solidFill>
              </a:rPr>
              <a:t>Fix success probability modelled separately from selection probability</a:t>
            </a:r>
          </a:p>
          <a:p>
            <a:pPr lvl="2"/>
            <a:r>
              <a:rPr lang="en-US" sz="1600" dirty="0">
                <a:solidFill>
                  <a:srgbClr val="000000"/>
                </a:solidFill>
              </a:rPr>
              <a:t>Probability of detection Integrated Step Selection Function (</a:t>
            </a:r>
            <a:r>
              <a:rPr lang="en-US" sz="1600" dirty="0" err="1">
                <a:solidFill>
                  <a:srgbClr val="000000"/>
                </a:solidFill>
              </a:rPr>
              <a:t>PDiSSF</a:t>
            </a:r>
            <a:r>
              <a:rPr lang="en-US" sz="1600" dirty="0">
                <a:solidFill>
                  <a:srgbClr val="000000"/>
                </a:solidFill>
              </a:rPr>
              <a:t>; Vales et al. 2022)</a:t>
            </a:r>
          </a:p>
          <a:p>
            <a:pPr lvl="3"/>
            <a:r>
              <a:rPr lang="en-US" sz="1600" dirty="0" err="1">
                <a:solidFill>
                  <a:srgbClr val="000000"/>
                </a:solidFill>
              </a:rPr>
              <a:t>PDiSSF</a:t>
            </a:r>
            <a:r>
              <a:rPr lang="en-US" sz="1600" dirty="0">
                <a:solidFill>
                  <a:srgbClr val="000000"/>
                </a:solidFill>
              </a:rPr>
              <a:t> package (Nielson and Lombardi 2022)</a:t>
            </a:r>
          </a:p>
          <a:p>
            <a:pPr lvl="2"/>
            <a:endParaRPr lang="en-US" sz="1800" dirty="0">
              <a:solidFill>
                <a:srgbClr val="000000"/>
              </a:solidFill>
              <a:latin typeface="+mj-lt"/>
            </a:endParaRPr>
          </a:p>
          <a:p>
            <a:endParaRPr lang="en-US" dirty="0">
              <a:latin typeface="+mj-lt"/>
            </a:endParaRPr>
          </a:p>
        </p:txBody>
      </p:sp>
      <p:pic>
        <p:nvPicPr>
          <p:cNvPr id="5" name="Picture 4">
            <a:hlinkClick r:id="rId2"/>
            <a:extLst>
              <a:ext uri="{FF2B5EF4-FFF2-40B4-BE49-F238E27FC236}">
                <a16:creationId xmlns:a16="http://schemas.microsoft.com/office/drawing/2014/main" id="{1D9C53F3-5D42-AC6F-00E7-5B84D12F12FD}"/>
              </a:ext>
            </a:extLst>
          </p:cNvPr>
          <p:cNvPicPr>
            <a:picLocks noChangeAspect="1"/>
          </p:cNvPicPr>
          <p:nvPr/>
        </p:nvPicPr>
        <p:blipFill>
          <a:blip r:embed="rId3"/>
          <a:stretch>
            <a:fillRect/>
          </a:stretch>
        </p:blipFill>
        <p:spPr>
          <a:xfrm>
            <a:off x="8328991" y="2736555"/>
            <a:ext cx="3285357" cy="1140149"/>
          </a:xfrm>
          <a:prstGeom prst="rect">
            <a:avLst/>
          </a:prstGeom>
          <a:effectLst>
            <a:outerShdw blurRad="50800" dist="38100" dir="2700000" algn="tl" rotWithShape="0">
              <a:prstClr val="black">
                <a:alpha val="40000"/>
              </a:prstClr>
            </a:outerShdw>
          </a:effectLst>
        </p:spPr>
      </p:pic>
      <p:pic>
        <p:nvPicPr>
          <p:cNvPr id="7" name="Picture 6">
            <a:hlinkClick r:id="rId4"/>
            <a:extLst>
              <a:ext uri="{FF2B5EF4-FFF2-40B4-BE49-F238E27FC236}">
                <a16:creationId xmlns:a16="http://schemas.microsoft.com/office/drawing/2014/main" id="{768BB6AA-1259-E88F-031E-75CB6573D1B6}"/>
              </a:ext>
            </a:extLst>
          </p:cNvPr>
          <p:cNvPicPr>
            <a:picLocks noChangeAspect="1"/>
          </p:cNvPicPr>
          <p:nvPr/>
        </p:nvPicPr>
        <p:blipFill>
          <a:blip r:embed="rId5"/>
          <a:stretch>
            <a:fillRect/>
          </a:stretch>
        </p:blipFill>
        <p:spPr>
          <a:xfrm>
            <a:off x="8020878" y="5557752"/>
            <a:ext cx="3855304" cy="60938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12759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fade">
                                      <p:cBhvr>
                                        <p:cTn id="32" dur="500"/>
                                        <p:tgtEl>
                                          <p:spTgt spid="3">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animEffect transition="in" filter="fade">
                                      <p:cBhvr>
                                        <p:cTn id="3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hlinkClick r:id="rId3"/>
            <a:extLst>
              <a:ext uri="{FF2B5EF4-FFF2-40B4-BE49-F238E27FC236}">
                <a16:creationId xmlns:a16="http://schemas.microsoft.com/office/drawing/2014/main" id="{5124D301-C5FE-AFFF-A6AC-035F2DC227EF}"/>
              </a:ext>
            </a:extLst>
          </p:cNvPr>
          <p:cNvPicPr>
            <a:picLocks noChangeAspect="1"/>
          </p:cNvPicPr>
          <p:nvPr/>
        </p:nvPicPr>
        <p:blipFill>
          <a:blip r:embed="rId4"/>
          <a:stretch>
            <a:fillRect/>
          </a:stretch>
        </p:blipFill>
        <p:spPr>
          <a:xfrm>
            <a:off x="8055704" y="4979505"/>
            <a:ext cx="3968392" cy="134441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917CBE63-7BB2-8C7A-C3D5-0298051114D4}"/>
              </a:ext>
            </a:extLst>
          </p:cNvPr>
          <p:cNvPicPr>
            <a:picLocks noChangeAspect="1"/>
          </p:cNvPicPr>
          <p:nvPr/>
        </p:nvPicPr>
        <p:blipFill>
          <a:blip r:embed="rId5"/>
          <a:stretch>
            <a:fillRect/>
          </a:stretch>
        </p:blipFill>
        <p:spPr>
          <a:xfrm>
            <a:off x="247416" y="291232"/>
            <a:ext cx="5314171" cy="4572000"/>
          </a:xfrm>
          <a:prstGeom prst="rect">
            <a:avLst/>
          </a:prstGeom>
        </p:spPr>
      </p:pic>
      <p:grpSp>
        <p:nvGrpSpPr>
          <p:cNvPr id="3" name="Group 2">
            <a:extLst>
              <a:ext uri="{FF2B5EF4-FFF2-40B4-BE49-F238E27FC236}">
                <a16:creationId xmlns:a16="http://schemas.microsoft.com/office/drawing/2014/main" id="{FCD5B3C2-1AF3-D87B-3C0F-135DC2E23061}"/>
              </a:ext>
            </a:extLst>
          </p:cNvPr>
          <p:cNvGrpSpPr/>
          <p:nvPr/>
        </p:nvGrpSpPr>
        <p:grpSpPr>
          <a:xfrm>
            <a:off x="5790357" y="486362"/>
            <a:ext cx="5639643" cy="4243354"/>
            <a:chOff x="5790357" y="486362"/>
            <a:chExt cx="5639643" cy="4243354"/>
          </a:xfrm>
        </p:grpSpPr>
        <p:pic>
          <p:nvPicPr>
            <p:cNvPr id="9" name="Picture 8">
              <a:extLst>
                <a:ext uri="{FF2B5EF4-FFF2-40B4-BE49-F238E27FC236}">
                  <a16:creationId xmlns:a16="http://schemas.microsoft.com/office/drawing/2014/main" id="{A411E399-57D9-E627-11FF-F26912489864}"/>
                </a:ext>
              </a:extLst>
            </p:cNvPr>
            <p:cNvPicPr>
              <a:picLocks noChangeAspect="1"/>
            </p:cNvPicPr>
            <p:nvPr/>
          </p:nvPicPr>
          <p:blipFill>
            <a:blip r:embed="rId6"/>
            <a:stretch>
              <a:fillRect/>
            </a:stretch>
          </p:blipFill>
          <p:spPr>
            <a:xfrm>
              <a:off x="5790357" y="486362"/>
              <a:ext cx="5639643" cy="4243354"/>
            </a:xfrm>
            <a:prstGeom prst="rect">
              <a:avLst/>
            </a:prstGeom>
          </p:spPr>
        </p:pic>
        <p:sp>
          <p:nvSpPr>
            <p:cNvPr id="2" name="Rectangle 1">
              <a:extLst>
                <a:ext uri="{FF2B5EF4-FFF2-40B4-BE49-F238E27FC236}">
                  <a16:creationId xmlns:a16="http://schemas.microsoft.com/office/drawing/2014/main" id="{F70CD063-1DB0-2B3E-2C3D-5626D3D1D615}"/>
                </a:ext>
              </a:extLst>
            </p:cNvPr>
            <p:cNvSpPr/>
            <p:nvPr/>
          </p:nvSpPr>
          <p:spPr>
            <a:xfrm>
              <a:off x="5790357" y="486362"/>
              <a:ext cx="501113" cy="3584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161680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C8B83-8FC3-D21A-1CA9-4FAB73040EA1}"/>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Autocorrelation</a:t>
            </a:r>
          </a:p>
        </p:txBody>
      </p:sp>
      <p:sp>
        <p:nvSpPr>
          <p:cNvPr id="3" name="Content Placeholder 2">
            <a:extLst>
              <a:ext uri="{FF2B5EF4-FFF2-40B4-BE49-F238E27FC236}">
                <a16:creationId xmlns:a16="http://schemas.microsoft.com/office/drawing/2014/main" id="{C8E1AAE9-D7D7-B438-328F-3494885BF6DE}"/>
              </a:ext>
            </a:extLst>
          </p:cNvPr>
          <p:cNvSpPr txBox="1">
            <a:spLocks/>
          </p:cNvSpPr>
          <p:nvPr/>
        </p:nvSpPr>
        <p:spPr>
          <a:xfrm>
            <a:off x="838199" y="1608692"/>
            <a:ext cx="11037983" cy="45833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Assumption of independent locations in standard RSF models</a:t>
            </a:r>
          </a:p>
          <a:p>
            <a:pPr lvl="1"/>
            <a:r>
              <a:rPr lang="en-US" sz="2000" dirty="0">
                <a:solidFill>
                  <a:srgbClr val="000000"/>
                </a:solidFill>
                <a:latin typeface="+mj-lt"/>
              </a:rPr>
              <a:t>Will lead to underestimates of uncertainty/variance when data are autocorrelated</a:t>
            </a:r>
          </a:p>
          <a:p>
            <a:pPr lvl="1"/>
            <a:endParaRPr lang="en-US" sz="2000" dirty="0">
              <a:solidFill>
                <a:srgbClr val="000000"/>
              </a:solidFill>
              <a:latin typeface="+mj-lt"/>
            </a:endParaRPr>
          </a:p>
          <a:p>
            <a:pPr lvl="1"/>
            <a:r>
              <a:rPr lang="en-US" sz="2000" dirty="0">
                <a:solidFill>
                  <a:srgbClr val="000000"/>
                </a:solidFill>
                <a:latin typeface="+mj-lt"/>
              </a:rPr>
              <a:t>Potential solutions:</a:t>
            </a:r>
          </a:p>
          <a:p>
            <a:pPr lvl="2"/>
            <a:r>
              <a:rPr lang="en-US" sz="1600" dirty="0">
                <a:solidFill>
                  <a:srgbClr val="000000"/>
                </a:solidFill>
                <a:latin typeface="+mj-lt"/>
              </a:rPr>
              <a:t>Thin data closer to improve independence</a:t>
            </a:r>
          </a:p>
          <a:p>
            <a:pPr lvl="2"/>
            <a:r>
              <a:rPr lang="en-US" sz="1600" dirty="0">
                <a:solidFill>
                  <a:srgbClr val="000000"/>
                </a:solidFill>
                <a:latin typeface="+mj-lt"/>
              </a:rPr>
              <a:t>Use robust form of SE when describing uncertainty in population level parameters</a:t>
            </a:r>
          </a:p>
          <a:p>
            <a:pPr lvl="3"/>
            <a:r>
              <a:rPr lang="en-US" sz="1400" dirty="0">
                <a:solidFill>
                  <a:srgbClr val="000000"/>
                </a:solidFill>
                <a:latin typeface="+mj-lt"/>
              </a:rPr>
              <a:t>Bootstrap method (Fieberg et al. 2020)</a:t>
            </a:r>
          </a:p>
          <a:p>
            <a:pPr lvl="3"/>
            <a:r>
              <a:rPr lang="en-US" sz="1400" dirty="0">
                <a:solidFill>
                  <a:srgbClr val="000000"/>
                </a:solidFill>
                <a:latin typeface="+mj-lt"/>
              </a:rPr>
              <a:t>Newey West estimate (package: </a:t>
            </a:r>
            <a:r>
              <a:rPr lang="en-US" sz="1600" dirty="0">
                <a:solidFill>
                  <a:srgbClr val="000000"/>
                </a:solidFill>
                <a:latin typeface="Arial" panose="020B0604020202020204" pitchFamily="34" charset="0"/>
                <a:cs typeface="Arial" panose="020B0604020202020204" pitchFamily="34" charset="0"/>
              </a:rPr>
              <a:t>sandwich</a:t>
            </a:r>
            <a:r>
              <a:rPr lang="en-US" sz="1400" dirty="0">
                <a:solidFill>
                  <a:srgbClr val="000000"/>
                </a:solidFill>
                <a:latin typeface="+mj-lt"/>
              </a:rPr>
              <a:t>) – Nielsen et al. 2002</a:t>
            </a:r>
          </a:p>
          <a:p>
            <a:pPr marL="1143000" lvl="3"/>
            <a:r>
              <a:rPr lang="en-US" sz="1600" dirty="0" err="1">
                <a:solidFill>
                  <a:srgbClr val="000000"/>
                </a:solidFill>
                <a:latin typeface="Arial" panose="020B0604020202020204" pitchFamily="34" charset="0"/>
                <a:cs typeface="Arial" panose="020B0604020202020204" pitchFamily="34" charset="0"/>
              </a:rPr>
              <a:t>Ctmm</a:t>
            </a:r>
            <a:r>
              <a:rPr lang="en-US" sz="1600" dirty="0">
                <a:solidFill>
                  <a:srgbClr val="000000"/>
                </a:solidFill>
                <a:latin typeface="Arial" panose="020B0604020202020204" pitchFamily="34" charset="0"/>
                <a:cs typeface="Arial" panose="020B0604020202020204" pitchFamily="34" charset="0"/>
              </a:rPr>
              <a:t>::</a:t>
            </a:r>
            <a:r>
              <a:rPr lang="en-US" sz="1600" dirty="0" err="1">
                <a:solidFill>
                  <a:srgbClr val="000000"/>
                </a:solidFill>
                <a:latin typeface="Arial" panose="020B0604020202020204" pitchFamily="34" charset="0"/>
                <a:cs typeface="Arial" panose="020B0604020202020204" pitchFamily="34" charset="0"/>
              </a:rPr>
              <a:t>rsf.fit</a:t>
            </a:r>
            <a:r>
              <a:rPr lang="en-US" sz="1600" dirty="0">
                <a:solidFill>
                  <a:srgbClr val="000000"/>
                </a:solidFill>
                <a:latin typeface="Arial" panose="020B0604020202020204" pitchFamily="34" charset="0"/>
                <a:cs typeface="Arial" panose="020B0604020202020204" pitchFamily="34" charset="0"/>
              </a:rPr>
              <a:t>()</a:t>
            </a:r>
          </a:p>
          <a:p>
            <a:pPr marL="1143000" lvl="3"/>
            <a:r>
              <a:rPr lang="en-US" sz="1600" dirty="0">
                <a:solidFill>
                  <a:srgbClr val="000000"/>
                </a:solidFill>
                <a:cs typeface="Arial" panose="020B0604020202020204" pitchFamily="34" charset="0"/>
              </a:rPr>
              <a:t>Step-selection functions to incorporate movement processes directly</a:t>
            </a:r>
          </a:p>
          <a:p>
            <a:pPr lvl="2"/>
            <a:endParaRPr lang="en-US" sz="1800" dirty="0">
              <a:solidFill>
                <a:srgbClr val="000000"/>
              </a:solidFill>
              <a:latin typeface="+mj-lt"/>
            </a:endParaRPr>
          </a:p>
          <a:p>
            <a:endParaRPr lang="en-US" dirty="0">
              <a:latin typeface="+mj-lt"/>
            </a:endParaRPr>
          </a:p>
        </p:txBody>
      </p:sp>
    </p:spTree>
    <p:extLst>
      <p:ext uri="{BB962C8B-B14F-4D97-AF65-F5344CB8AC3E}">
        <p14:creationId xmlns:p14="http://schemas.microsoft.com/office/powerpoint/2010/main" val="540491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C8B83-8FC3-D21A-1CA9-4FAB73040EA1}"/>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Sampling Interval Regularity</a:t>
            </a:r>
          </a:p>
        </p:txBody>
      </p:sp>
      <p:sp>
        <p:nvSpPr>
          <p:cNvPr id="3" name="Content Placeholder 2">
            <a:extLst>
              <a:ext uri="{FF2B5EF4-FFF2-40B4-BE49-F238E27FC236}">
                <a16:creationId xmlns:a16="http://schemas.microsoft.com/office/drawing/2014/main" id="{C8E1AAE9-D7D7-B438-328F-3494885BF6DE}"/>
              </a:ext>
            </a:extLst>
          </p:cNvPr>
          <p:cNvSpPr txBox="1">
            <a:spLocks/>
          </p:cNvSpPr>
          <p:nvPr/>
        </p:nvSpPr>
        <p:spPr>
          <a:xfrm>
            <a:off x="838199" y="1608692"/>
            <a:ext cx="11037983" cy="45833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Issue: Sampling interval influences inference – areas with higher sampling will appear more selected</a:t>
            </a:r>
          </a:p>
          <a:p>
            <a:pPr lvl="1"/>
            <a:r>
              <a:rPr lang="en-US" sz="2000" dirty="0">
                <a:solidFill>
                  <a:srgbClr val="000000"/>
                </a:solidFill>
                <a:latin typeface="+mj-lt"/>
              </a:rPr>
              <a:t>Examples:</a:t>
            </a:r>
          </a:p>
          <a:p>
            <a:pPr lvl="2"/>
            <a:r>
              <a:rPr lang="en-US" sz="1600" dirty="0">
                <a:solidFill>
                  <a:srgbClr val="000000"/>
                </a:solidFill>
                <a:latin typeface="+mj-lt"/>
              </a:rPr>
              <a:t>Differential day vs night sampling with differential day vs night habitat selection</a:t>
            </a:r>
          </a:p>
          <a:p>
            <a:pPr lvl="2"/>
            <a:r>
              <a:rPr lang="en-US" sz="1600" dirty="0">
                <a:solidFill>
                  <a:srgbClr val="000000"/>
                </a:solidFill>
                <a:latin typeface="+mj-lt"/>
              </a:rPr>
              <a:t>Fix interval change later in season, when habitat selection has also changed</a:t>
            </a:r>
          </a:p>
          <a:p>
            <a:pPr lvl="1"/>
            <a:endParaRPr lang="en-US" sz="2000" dirty="0">
              <a:solidFill>
                <a:srgbClr val="000000"/>
              </a:solidFill>
              <a:latin typeface="+mj-lt"/>
            </a:endParaRPr>
          </a:p>
          <a:p>
            <a:pPr lvl="1"/>
            <a:r>
              <a:rPr lang="en-US" sz="2000" dirty="0">
                <a:solidFill>
                  <a:srgbClr val="000000"/>
                </a:solidFill>
                <a:latin typeface="+mj-lt"/>
              </a:rPr>
              <a:t>Solution:</a:t>
            </a:r>
          </a:p>
          <a:p>
            <a:pPr lvl="2"/>
            <a:r>
              <a:rPr lang="en-US" sz="1600" dirty="0">
                <a:solidFill>
                  <a:srgbClr val="000000"/>
                </a:solidFill>
                <a:latin typeface="+mj-lt"/>
              </a:rPr>
              <a:t>Record at regular intervals or resample data to make the data ‘regular’</a:t>
            </a:r>
            <a:endParaRPr lang="en-US" dirty="0">
              <a:latin typeface="+mj-lt"/>
            </a:endParaRPr>
          </a:p>
        </p:txBody>
      </p:sp>
    </p:spTree>
    <p:extLst>
      <p:ext uri="{BB962C8B-B14F-4D97-AF65-F5344CB8AC3E}">
        <p14:creationId xmlns:p14="http://schemas.microsoft.com/office/powerpoint/2010/main" val="37765073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C8B83-8FC3-D21A-1CA9-4FAB73040EA1}"/>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How many relocations do I need per animal?</a:t>
            </a:r>
          </a:p>
        </p:txBody>
      </p:sp>
      <p:sp>
        <p:nvSpPr>
          <p:cNvPr id="3" name="Content Placeholder 2">
            <a:extLst>
              <a:ext uri="{FF2B5EF4-FFF2-40B4-BE49-F238E27FC236}">
                <a16:creationId xmlns:a16="http://schemas.microsoft.com/office/drawing/2014/main" id="{C8E1AAE9-D7D7-B438-328F-3494885BF6DE}"/>
              </a:ext>
            </a:extLst>
          </p:cNvPr>
          <p:cNvSpPr txBox="1">
            <a:spLocks/>
          </p:cNvSpPr>
          <p:nvPr/>
        </p:nvSpPr>
        <p:spPr>
          <a:xfrm>
            <a:off x="838199" y="1608692"/>
            <a:ext cx="11037983" cy="45833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As many as possible</a:t>
            </a:r>
          </a:p>
          <a:p>
            <a:r>
              <a:rPr lang="en-US" sz="2400" dirty="0">
                <a:solidFill>
                  <a:srgbClr val="000000"/>
                </a:solidFill>
                <a:latin typeface="+mj-lt"/>
              </a:rPr>
              <a:t>Assumed to be independent in RSF</a:t>
            </a:r>
          </a:p>
          <a:p>
            <a:r>
              <a:rPr lang="en-US" sz="2400" dirty="0">
                <a:solidFill>
                  <a:srgbClr val="000000"/>
                </a:solidFill>
                <a:latin typeface="+mj-lt"/>
              </a:rPr>
              <a:t>Fewer locations needed when beta is high (strong selection)</a:t>
            </a:r>
          </a:p>
          <a:p>
            <a:pPr lvl="1"/>
            <a:r>
              <a:rPr lang="en-US" sz="2000" dirty="0">
                <a:solidFill>
                  <a:srgbClr val="000000"/>
                </a:solidFill>
                <a:latin typeface="+mj-lt"/>
              </a:rPr>
              <a:t>BUT, if selection is VERY strong, highly specialized animal, may need a lot of more locations to observe at least SOME use of avoided habitats. </a:t>
            </a:r>
            <a:endParaRPr lang="en-US" sz="1600" dirty="0">
              <a:solidFill>
                <a:srgbClr val="000000"/>
              </a:solidFill>
              <a:latin typeface="+mj-lt"/>
            </a:endParaRPr>
          </a:p>
          <a:p>
            <a:pPr lvl="1"/>
            <a:endParaRPr lang="en-US" sz="2000" dirty="0">
              <a:solidFill>
                <a:srgbClr val="000000"/>
              </a:solidFill>
              <a:latin typeface="+mj-lt"/>
            </a:endParaRPr>
          </a:p>
          <a:p>
            <a:pPr marL="228600" lvl="1"/>
            <a:r>
              <a:rPr lang="en-US" dirty="0">
                <a:solidFill>
                  <a:srgbClr val="000000"/>
                </a:solidFill>
                <a:latin typeface="+mj-lt"/>
              </a:rPr>
              <a:t>Some disagreement about relationship with landscape complexity</a:t>
            </a:r>
          </a:p>
          <a:p>
            <a:pPr marL="685800" lvl="2"/>
            <a:r>
              <a:rPr lang="en-US" dirty="0">
                <a:solidFill>
                  <a:srgbClr val="000000"/>
                </a:solidFill>
                <a:latin typeface="+mj-lt"/>
              </a:rPr>
              <a:t>Street et al. 2021 find lower N needed with higher complexity</a:t>
            </a:r>
            <a:endParaRPr lang="en-US" dirty="0">
              <a:latin typeface="+mj-lt"/>
            </a:endParaRPr>
          </a:p>
        </p:txBody>
      </p:sp>
    </p:spTree>
    <p:extLst>
      <p:ext uri="{BB962C8B-B14F-4D97-AF65-F5344CB8AC3E}">
        <p14:creationId xmlns:p14="http://schemas.microsoft.com/office/powerpoint/2010/main" val="2703253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C8B83-8FC3-D21A-1CA9-4FAB73040EA1}"/>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Defining Availability – This is Critical</a:t>
            </a:r>
          </a:p>
        </p:txBody>
      </p:sp>
      <p:sp>
        <p:nvSpPr>
          <p:cNvPr id="3" name="Content Placeholder 2">
            <a:extLst>
              <a:ext uri="{FF2B5EF4-FFF2-40B4-BE49-F238E27FC236}">
                <a16:creationId xmlns:a16="http://schemas.microsoft.com/office/drawing/2014/main" id="{C8E1AAE9-D7D7-B438-328F-3494885BF6DE}"/>
              </a:ext>
            </a:extLst>
          </p:cNvPr>
          <p:cNvSpPr txBox="1">
            <a:spLocks/>
          </p:cNvSpPr>
          <p:nvPr/>
        </p:nvSpPr>
        <p:spPr>
          <a:xfrm>
            <a:off x="838199" y="1608692"/>
            <a:ext cx="11037983" cy="458338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Critical decision point in RSF analyses</a:t>
            </a:r>
          </a:p>
          <a:p>
            <a:r>
              <a:rPr lang="en-US" sz="2400" dirty="0">
                <a:solidFill>
                  <a:srgbClr val="000000"/>
                </a:solidFill>
                <a:latin typeface="+mj-lt"/>
              </a:rPr>
              <a:t>All habitat in available area must be truly available to the animal</a:t>
            </a:r>
          </a:p>
          <a:p>
            <a:r>
              <a:rPr lang="en-US" sz="2400" dirty="0">
                <a:solidFill>
                  <a:srgbClr val="000000"/>
                </a:solidFill>
                <a:latin typeface="+mj-lt"/>
              </a:rPr>
              <a:t>Decision depends in part of desired inference from analysis</a:t>
            </a:r>
          </a:p>
          <a:p>
            <a:r>
              <a:rPr lang="en-US" sz="2400" dirty="0">
                <a:solidFill>
                  <a:srgbClr val="000000"/>
                </a:solidFill>
                <a:latin typeface="+mj-lt"/>
              </a:rPr>
              <a:t>What area?</a:t>
            </a:r>
          </a:p>
          <a:p>
            <a:pPr lvl="1"/>
            <a:r>
              <a:rPr lang="en-US" sz="2000" dirty="0">
                <a:solidFill>
                  <a:srgbClr val="000000"/>
                </a:solidFill>
                <a:latin typeface="+mj-lt"/>
              </a:rPr>
              <a:t>100% MCP – amt package</a:t>
            </a:r>
          </a:p>
          <a:p>
            <a:pPr lvl="1"/>
            <a:r>
              <a:rPr lang="en-US" sz="2000" dirty="0">
                <a:solidFill>
                  <a:srgbClr val="000000"/>
                </a:solidFill>
                <a:latin typeface="+mj-lt"/>
              </a:rPr>
              <a:t>95% MCP</a:t>
            </a:r>
          </a:p>
          <a:p>
            <a:pPr lvl="1"/>
            <a:r>
              <a:rPr lang="en-US" sz="2000" dirty="0">
                <a:solidFill>
                  <a:srgbClr val="000000"/>
                </a:solidFill>
                <a:latin typeface="+mj-lt"/>
              </a:rPr>
              <a:t>99% KDE (AKDE?)</a:t>
            </a:r>
          </a:p>
          <a:p>
            <a:pPr lvl="1"/>
            <a:endParaRPr lang="en-US" dirty="0">
              <a:solidFill>
                <a:srgbClr val="000000"/>
              </a:solidFill>
              <a:latin typeface="+mj-lt"/>
            </a:endParaRPr>
          </a:p>
          <a:p>
            <a:pPr marL="228600" lvl="1"/>
            <a:r>
              <a:rPr lang="en-US" dirty="0">
                <a:solidFill>
                  <a:srgbClr val="000000"/>
                </a:solidFill>
                <a:latin typeface="+mj-lt"/>
              </a:rPr>
              <a:t>Conduct sensitivity analysis with varying definitions of available area</a:t>
            </a:r>
          </a:p>
          <a:p>
            <a:pPr marL="228600" lvl="1"/>
            <a:r>
              <a:rPr lang="en-US" dirty="0">
                <a:solidFill>
                  <a:srgbClr val="000000"/>
                </a:solidFill>
                <a:latin typeface="+mj-lt"/>
              </a:rPr>
              <a:t>Can likely defend decision based on behavioral ecology of the animal</a:t>
            </a:r>
          </a:p>
          <a:p>
            <a:pPr marL="228600" lvl="1"/>
            <a:r>
              <a:rPr lang="en-US" dirty="0">
                <a:solidFill>
                  <a:srgbClr val="000000"/>
                </a:solidFill>
                <a:latin typeface="+mj-lt"/>
              </a:rPr>
              <a:t>Areas dependent on current location and movement behavior – SSF and variations</a:t>
            </a:r>
            <a:endParaRPr lang="en-US" dirty="0">
              <a:latin typeface="+mj-lt"/>
            </a:endParaRPr>
          </a:p>
        </p:txBody>
      </p:sp>
    </p:spTree>
    <p:extLst>
      <p:ext uri="{BB962C8B-B14F-4D97-AF65-F5344CB8AC3E}">
        <p14:creationId xmlns:p14="http://schemas.microsoft.com/office/powerpoint/2010/main" val="4128004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4C47752-734E-0647-D8E1-CA473E7725A2}"/>
              </a:ext>
            </a:extLst>
          </p:cNvPr>
          <p:cNvPicPr>
            <a:picLocks noChangeAspect="1"/>
          </p:cNvPicPr>
          <p:nvPr/>
        </p:nvPicPr>
        <p:blipFill>
          <a:blip r:embed="rId3"/>
          <a:stretch>
            <a:fillRect/>
          </a:stretch>
        </p:blipFill>
        <p:spPr>
          <a:xfrm>
            <a:off x="1588604" y="1079185"/>
            <a:ext cx="8597348" cy="5062613"/>
          </a:xfrm>
          <a:prstGeom prst="rect">
            <a:avLst/>
          </a:prstGeom>
        </p:spPr>
      </p:pic>
      <p:pic>
        <p:nvPicPr>
          <p:cNvPr id="7" name="Picture 6">
            <a:hlinkClick r:id="rId4"/>
            <a:extLst>
              <a:ext uri="{FF2B5EF4-FFF2-40B4-BE49-F238E27FC236}">
                <a16:creationId xmlns:a16="http://schemas.microsoft.com/office/drawing/2014/main" id="{52A34BCE-E70E-A44E-5867-BE338D973885}"/>
              </a:ext>
            </a:extLst>
          </p:cNvPr>
          <p:cNvPicPr>
            <a:picLocks noChangeAspect="1"/>
          </p:cNvPicPr>
          <p:nvPr/>
        </p:nvPicPr>
        <p:blipFill>
          <a:blip r:embed="rId5"/>
          <a:stretch>
            <a:fillRect/>
          </a:stretch>
        </p:blipFill>
        <p:spPr>
          <a:xfrm>
            <a:off x="9050221" y="4454181"/>
            <a:ext cx="2867634" cy="1066839"/>
          </a:xfrm>
          <a:prstGeom prst="rect">
            <a:avLst/>
          </a:prstGeom>
          <a:effectLst>
            <a:outerShdw blurRad="50800" dist="38100" dir="2700000" algn="tl" rotWithShape="0">
              <a:prstClr val="black">
                <a:alpha val="40000"/>
              </a:prstClr>
            </a:outerShdw>
          </a:effectLst>
        </p:spPr>
      </p:pic>
      <p:sp>
        <p:nvSpPr>
          <p:cNvPr id="8" name="Text Box 4">
            <a:extLst>
              <a:ext uri="{FF2B5EF4-FFF2-40B4-BE49-F238E27FC236}">
                <a16:creationId xmlns:a16="http://schemas.microsoft.com/office/drawing/2014/main" id="{1E0DA4F5-D8D4-25DC-6843-2BD12972234D}"/>
              </a:ext>
            </a:extLst>
          </p:cNvPr>
          <p:cNvSpPr txBox="1">
            <a:spLocks noChangeArrowheads="1"/>
          </p:cNvSpPr>
          <p:nvPr/>
        </p:nvSpPr>
        <p:spPr bwMode="auto">
          <a:xfrm>
            <a:off x="110612" y="125078"/>
            <a:ext cx="10842310" cy="954107"/>
          </a:xfrm>
          <a:prstGeom prst="rect">
            <a:avLst/>
          </a:prstGeom>
          <a:noFill/>
          <a:ln w="9525">
            <a:noFill/>
            <a:miter lim="800000"/>
            <a:headEnd/>
            <a:tailEnd/>
          </a:ln>
        </p:spPr>
        <p:txBody>
          <a:bodyPr wrap="square">
            <a:spAutoFit/>
          </a:bodyPr>
          <a:lstStyle/>
          <a:p>
            <a:pPr>
              <a:buSzPct val="80000"/>
              <a:tabLst>
                <a:tab pos="228600" algn="l"/>
              </a:tabLst>
              <a:defRPr/>
            </a:pPr>
            <a:r>
              <a:rPr lang="en-US" sz="3200" b="1" dirty="0">
                <a:solidFill>
                  <a:srgbClr val="000000"/>
                </a:solidFill>
              </a:rPr>
              <a:t>Orders of Selection </a:t>
            </a:r>
          </a:p>
          <a:p>
            <a:pPr>
              <a:buSzPct val="80000"/>
              <a:tabLst>
                <a:tab pos="228600" algn="l"/>
              </a:tabLst>
              <a:defRPr/>
            </a:pPr>
            <a:r>
              <a:rPr lang="en-US" sz="2000" dirty="0">
                <a:solidFill>
                  <a:srgbClr val="000000"/>
                </a:solidFill>
              </a:rPr>
              <a:t>		</a:t>
            </a:r>
            <a:r>
              <a:rPr lang="en-US" sz="2400" dirty="0">
                <a:solidFill>
                  <a:srgbClr val="000000"/>
                </a:solidFill>
              </a:rPr>
              <a:t>Different scales of inference</a:t>
            </a:r>
          </a:p>
        </p:txBody>
      </p:sp>
      <p:sp>
        <p:nvSpPr>
          <p:cNvPr id="11" name="TextBox 10">
            <a:extLst>
              <a:ext uri="{FF2B5EF4-FFF2-40B4-BE49-F238E27FC236}">
                <a16:creationId xmlns:a16="http://schemas.microsoft.com/office/drawing/2014/main" id="{A8992474-BF86-4B43-5061-6CA5A68025D2}"/>
              </a:ext>
            </a:extLst>
          </p:cNvPr>
          <p:cNvSpPr txBox="1"/>
          <p:nvPr/>
        </p:nvSpPr>
        <p:spPr>
          <a:xfrm>
            <a:off x="36711" y="6117369"/>
            <a:ext cx="5723042" cy="307777"/>
          </a:xfrm>
          <a:prstGeom prst="rect">
            <a:avLst/>
          </a:prstGeom>
          <a:noFill/>
        </p:spPr>
        <p:txBody>
          <a:bodyPr wrap="none" rtlCol="0">
            <a:spAutoFit/>
          </a:bodyPr>
          <a:lstStyle/>
          <a:p>
            <a:r>
              <a:rPr lang="en-US" sz="1400" b="1" dirty="0"/>
              <a:t>Fourth-order selection</a:t>
            </a:r>
            <a:r>
              <a:rPr lang="en-US" sz="1400" dirty="0"/>
              <a:t>: Local habitat selection (individual steps) </a:t>
            </a:r>
          </a:p>
        </p:txBody>
      </p:sp>
      <p:pic>
        <p:nvPicPr>
          <p:cNvPr id="16" name="Picture 15">
            <a:hlinkClick r:id="rId6"/>
            <a:extLst>
              <a:ext uri="{FF2B5EF4-FFF2-40B4-BE49-F238E27FC236}">
                <a16:creationId xmlns:a16="http://schemas.microsoft.com/office/drawing/2014/main" id="{EE906EE4-87DA-2414-C9F8-985FA6B0D203}"/>
              </a:ext>
            </a:extLst>
          </p:cNvPr>
          <p:cNvPicPr>
            <a:picLocks noChangeAspect="1"/>
          </p:cNvPicPr>
          <p:nvPr/>
        </p:nvPicPr>
        <p:blipFill>
          <a:blip r:embed="rId7"/>
          <a:stretch>
            <a:fillRect/>
          </a:stretch>
        </p:blipFill>
        <p:spPr>
          <a:xfrm>
            <a:off x="9153939" y="91105"/>
            <a:ext cx="2927450" cy="960763"/>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354932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How many available points do I need?</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4832092"/>
          </a:xfrm>
          <a:prstGeom prst="rect">
            <a:avLst/>
          </a:prstGeom>
          <a:noFill/>
        </p:spPr>
        <p:txBody>
          <a:bodyPr wrap="square">
            <a:spAutoFit/>
          </a:bodyPr>
          <a:lstStyle/>
          <a:p>
            <a:pPr marL="228600" indent="-228600">
              <a:buFont typeface="Arial" panose="020B0604020202020204" pitchFamily="34" charset="0"/>
              <a:buChar char="•"/>
            </a:pPr>
            <a:r>
              <a:rPr lang="en-US" sz="2200" b="0" i="0" u="none" strike="noStrike" baseline="0" dirty="0">
                <a:solidFill>
                  <a:srgbClr val="231F20"/>
                </a:solidFill>
              </a:rPr>
              <a:t>A lot and enough</a:t>
            </a:r>
          </a:p>
          <a:p>
            <a:pPr marL="800100" lvl="1" indent="-342900">
              <a:buFont typeface="Arial" panose="020B0604020202020204" pitchFamily="34" charset="0"/>
              <a:buChar char="•"/>
            </a:pPr>
            <a:r>
              <a:rPr lang="en-US" sz="2000" b="0" i="0" u="none" strike="noStrike" baseline="0" dirty="0">
                <a:solidFill>
                  <a:srgbClr val="231F20"/>
                </a:solidFill>
              </a:rPr>
              <a:t>Sufficiently large sample required to approximate a point process model</a:t>
            </a:r>
          </a:p>
          <a:p>
            <a:pPr marL="800100" lvl="1" indent="-342900">
              <a:buFont typeface="Arial" panose="020B0604020202020204" pitchFamily="34" charset="0"/>
              <a:buChar char="•"/>
            </a:pPr>
            <a:r>
              <a:rPr lang="en-US" sz="2000" b="0" i="0" u="none" strike="noStrike" baseline="0" dirty="0">
                <a:solidFill>
                  <a:srgbClr val="231F20"/>
                </a:solidFill>
              </a:rPr>
              <a:t>Sufficient size depends on animal, covariates, the ratio of use to availability…</a:t>
            </a:r>
          </a:p>
          <a:p>
            <a:pPr marL="800100" lvl="1" indent="-342900">
              <a:buFont typeface="Arial" panose="020B0604020202020204" pitchFamily="34" charset="0"/>
              <a:buChar char="•"/>
            </a:pPr>
            <a:endParaRPr lang="en-US" sz="1000" b="0" i="0" u="none" strike="noStrike" baseline="0" dirty="0">
              <a:solidFill>
                <a:srgbClr val="231F20"/>
              </a:solidFill>
            </a:endParaRPr>
          </a:p>
          <a:p>
            <a:r>
              <a:rPr lang="en-US" sz="2200" b="0" i="0" u="none" strike="noStrike" baseline="0" dirty="0">
                <a:solidFill>
                  <a:srgbClr val="000000"/>
                </a:solidFill>
              </a:rPr>
              <a:t>• Computer time less limited than previously</a:t>
            </a:r>
          </a:p>
          <a:p>
            <a:endParaRPr lang="en-US" sz="1000" b="0" i="0" u="none" strike="noStrike" baseline="0" dirty="0">
              <a:solidFill>
                <a:srgbClr val="000000"/>
              </a:solidFill>
            </a:endParaRPr>
          </a:p>
          <a:p>
            <a:r>
              <a:rPr lang="en-US" sz="2200" b="0" i="0" u="none" strike="noStrike" baseline="0" dirty="0">
                <a:solidFill>
                  <a:srgbClr val="000000"/>
                </a:solidFill>
              </a:rPr>
              <a:t>• Current suggested approach:</a:t>
            </a:r>
          </a:p>
          <a:p>
            <a:pPr marL="742950" lvl="1" indent="-285750">
              <a:buFont typeface="Arial" panose="020B0604020202020204" pitchFamily="34" charset="0"/>
              <a:buChar char="•"/>
            </a:pPr>
            <a:r>
              <a:rPr lang="en-US" sz="2000" b="0" i="0" u="none" strike="noStrike" baseline="0" dirty="0">
                <a:solidFill>
                  <a:srgbClr val="000000"/>
                </a:solidFill>
              </a:rPr>
              <a:t>Increase number of available points until estimated slope coefficients do not vary (Northrup et a. 2013; Fieberg et al. 2021)</a:t>
            </a:r>
          </a:p>
          <a:p>
            <a:pPr marL="742950" lvl="1" indent="-285750">
              <a:buFont typeface="Arial" panose="020B0604020202020204" pitchFamily="34" charset="0"/>
              <a:buChar char="•"/>
            </a:pPr>
            <a:r>
              <a:rPr lang="en-US" sz="2000" b="0" i="0" u="none" strike="noStrike" baseline="0" dirty="0">
                <a:solidFill>
                  <a:srgbClr val="000000"/>
                </a:solidFill>
              </a:rPr>
              <a:t>Assign “infinite” weights to available points to reduce role of model specification </a:t>
            </a:r>
            <a:r>
              <a:rPr lang="en-US" sz="2000" b="0" i="0" u="none" strike="noStrike" baseline="0" dirty="0">
                <a:solidFill>
                  <a:srgbClr val="231F20"/>
                </a:solidFill>
              </a:rPr>
              <a:t>(Fithian &amp; Hastie, 2013)</a:t>
            </a:r>
          </a:p>
          <a:p>
            <a:endParaRPr lang="en-US" sz="1000" b="0" i="0" u="none" strike="noStrike" baseline="0" dirty="0">
              <a:solidFill>
                <a:srgbClr val="000000"/>
              </a:solidFill>
            </a:endParaRPr>
          </a:p>
          <a:p>
            <a:r>
              <a:rPr lang="en-US" sz="2200" b="0" i="0" u="none" strike="noStrike" baseline="0" dirty="0">
                <a:solidFill>
                  <a:srgbClr val="000000"/>
                </a:solidFill>
              </a:rPr>
              <a:t>• Regular or random points?</a:t>
            </a:r>
          </a:p>
          <a:p>
            <a:pPr marL="800100" lvl="1" indent="-342900">
              <a:buFont typeface="Arial" panose="020B0604020202020204" pitchFamily="34" charset="0"/>
              <a:buChar char="•"/>
            </a:pPr>
            <a:r>
              <a:rPr lang="en-US" sz="2000" b="0" i="0" u="none" strike="noStrike" baseline="0" dirty="0">
                <a:solidFill>
                  <a:srgbClr val="000000"/>
                </a:solidFill>
              </a:rPr>
              <a:t>Regular likely better from a statistical sampling standpoint</a:t>
            </a:r>
          </a:p>
          <a:p>
            <a:pPr marL="800100" lvl="1" indent="-342900">
              <a:buFont typeface="Arial" panose="020B0604020202020204" pitchFamily="34" charset="0"/>
              <a:buChar char="•"/>
            </a:pPr>
            <a:r>
              <a:rPr lang="en-US" sz="2000" b="0" i="0" u="none" strike="noStrike" baseline="0" dirty="0">
                <a:solidFill>
                  <a:srgbClr val="000000"/>
                </a:solidFill>
              </a:rPr>
              <a:t>Regular sampling one point per each raster unit an option (Street et al. 2021)</a:t>
            </a:r>
          </a:p>
          <a:p>
            <a:endParaRPr lang="en-US" sz="1800" b="0" i="0" u="none" strike="noStrike" baseline="0" dirty="0">
              <a:solidFill>
                <a:srgbClr val="000000"/>
              </a:solidFill>
              <a:latin typeface="Avenir Next LT Pro" panose="020B0504020202020204" pitchFamily="34" charset="0"/>
            </a:endParaRPr>
          </a:p>
        </p:txBody>
      </p:sp>
    </p:spTree>
    <p:extLst>
      <p:ext uri="{BB962C8B-B14F-4D97-AF65-F5344CB8AC3E}">
        <p14:creationId xmlns:p14="http://schemas.microsoft.com/office/powerpoint/2010/main" val="28960976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25C2A9-D4C0-C31A-DB09-09ABF2AA31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9702" y="564946"/>
            <a:ext cx="6637350" cy="4740964"/>
          </a:xfrm>
          <a:prstGeom prst="rect">
            <a:avLst/>
          </a:prstGeom>
        </p:spPr>
      </p:pic>
      <p:sp>
        <p:nvSpPr>
          <p:cNvPr id="5" name="TextBox 4">
            <a:extLst>
              <a:ext uri="{FF2B5EF4-FFF2-40B4-BE49-F238E27FC236}">
                <a16:creationId xmlns:a16="http://schemas.microsoft.com/office/drawing/2014/main" id="{2163C208-E36D-B24B-5C16-81CCBB0A454A}"/>
              </a:ext>
            </a:extLst>
          </p:cNvPr>
          <p:cNvSpPr txBox="1"/>
          <p:nvPr/>
        </p:nvSpPr>
        <p:spPr>
          <a:xfrm>
            <a:off x="904461" y="1262270"/>
            <a:ext cx="2978701" cy="369332"/>
          </a:xfrm>
          <a:prstGeom prst="rect">
            <a:avLst/>
          </a:prstGeom>
          <a:noFill/>
        </p:spPr>
        <p:txBody>
          <a:bodyPr wrap="none" rtlCol="0">
            <a:spAutoFit/>
          </a:bodyPr>
          <a:lstStyle/>
          <a:p>
            <a:r>
              <a:rPr lang="en-US" dirty="0"/>
              <a:t>Grab graph of simulation</a:t>
            </a:r>
          </a:p>
        </p:txBody>
      </p:sp>
      <p:sp>
        <p:nvSpPr>
          <p:cNvPr id="6" name="TextBox 5">
            <a:extLst>
              <a:ext uri="{FF2B5EF4-FFF2-40B4-BE49-F238E27FC236}">
                <a16:creationId xmlns:a16="http://schemas.microsoft.com/office/drawing/2014/main" id="{A53750B2-AB18-09B0-1EB4-E5B1B169DA9E}"/>
              </a:ext>
            </a:extLst>
          </p:cNvPr>
          <p:cNvSpPr txBox="1"/>
          <p:nvPr/>
        </p:nvSpPr>
        <p:spPr>
          <a:xfrm>
            <a:off x="904460" y="4167809"/>
            <a:ext cx="2978701" cy="369332"/>
          </a:xfrm>
          <a:prstGeom prst="rect">
            <a:avLst/>
          </a:prstGeom>
          <a:noFill/>
        </p:spPr>
        <p:txBody>
          <a:bodyPr wrap="none" rtlCol="0">
            <a:spAutoFit/>
          </a:bodyPr>
          <a:lstStyle/>
          <a:p>
            <a:r>
              <a:rPr lang="en-US" dirty="0"/>
              <a:t>Grab graph of simulation</a:t>
            </a:r>
          </a:p>
        </p:txBody>
      </p:sp>
      <p:pic>
        <p:nvPicPr>
          <p:cNvPr id="7" name="Picture 6">
            <a:hlinkClick r:id="rId3"/>
            <a:extLst>
              <a:ext uri="{FF2B5EF4-FFF2-40B4-BE49-F238E27FC236}">
                <a16:creationId xmlns:a16="http://schemas.microsoft.com/office/drawing/2014/main" id="{90E988CB-0719-04D7-F37E-F09D70FDCB88}"/>
              </a:ext>
            </a:extLst>
          </p:cNvPr>
          <p:cNvPicPr>
            <a:picLocks noChangeAspect="1"/>
          </p:cNvPicPr>
          <p:nvPr/>
        </p:nvPicPr>
        <p:blipFill>
          <a:blip r:embed="rId4"/>
          <a:stretch>
            <a:fillRect/>
          </a:stretch>
        </p:blipFill>
        <p:spPr>
          <a:xfrm>
            <a:off x="9279777" y="5384059"/>
            <a:ext cx="2622101" cy="90899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147910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How many animals do I need?</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3970318"/>
          </a:xfrm>
          <a:prstGeom prst="rect">
            <a:avLst/>
          </a:prstGeom>
          <a:noFill/>
        </p:spPr>
        <p:txBody>
          <a:bodyPr wrap="square">
            <a:spAutoFit/>
          </a:bodyPr>
          <a:lstStyle/>
          <a:p>
            <a:pPr marL="228600" indent="-228600">
              <a:buFont typeface="Arial" panose="020B0604020202020204" pitchFamily="34" charset="0"/>
              <a:buChar char="•"/>
            </a:pPr>
            <a:r>
              <a:rPr lang="en-US" sz="2200" b="0" i="0" u="none" strike="noStrike" baseline="0" dirty="0">
                <a:solidFill>
                  <a:srgbClr val="231F20"/>
                </a:solidFill>
              </a:rPr>
              <a:t>Previous standard rule of thum</a:t>
            </a:r>
            <a:r>
              <a:rPr lang="en-US" sz="2200" dirty="0">
                <a:solidFill>
                  <a:srgbClr val="231F20"/>
                </a:solidFill>
              </a:rPr>
              <a:t>b of &gt; 30 (</a:t>
            </a:r>
            <a:r>
              <a:rPr lang="en-US" sz="2200" dirty="0" err="1">
                <a:solidFill>
                  <a:srgbClr val="231F20"/>
                </a:solidFill>
              </a:rPr>
              <a:t>Leban</a:t>
            </a:r>
            <a:r>
              <a:rPr lang="en-US" sz="2200" dirty="0">
                <a:solidFill>
                  <a:srgbClr val="231F20"/>
                </a:solidFill>
              </a:rPr>
              <a:t> et al. 2001)</a:t>
            </a:r>
            <a:endParaRPr lang="en-US" sz="2200" b="0" i="0" u="none" strike="noStrike" baseline="0" dirty="0">
              <a:solidFill>
                <a:srgbClr val="231F20"/>
              </a:solidFill>
            </a:endParaRPr>
          </a:p>
          <a:p>
            <a:pPr marL="800100" lvl="1" indent="-342900">
              <a:buFont typeface="Arial" panose="020B0604020202020204" pitchFamily="34" charset="0"/>
              <a:buChar char="•"/>
            </a:pPr>
            <a:r>
              <a:rPr lang="en-US" sz="2000" b="0" i="0" u="none" strike="noStrike" baseline="0" dirty="0">
                <a:solidFill>
                  <a:srgbClr val="231F20"/>
                </a:solidFill>
              </a:rPr>
              <a:t>Ignores the fact that many factors will influence selection strength, which determines required sample size</a:t>
            </a:r>
          </a:p>
          <a:p>
            <a:pPr marL="1257300" lvl="2" indent="-342900">
              <a:buFont typeface="Arial" panose="020B0604020202020204" pitchFamily="34" charset="0"/>
              <a:buChar char="•"/>
            </a:pPr>
            <a:r>
              <a:rPr lang="en-US" sz="2000" dirty="0">
                <a:solidFill>
                  <a:srgbClr val="231F20"/>
                </a:solidFill>
              </a:rPr>
              <a:t>Landscape heterogeneity perhaps most critical</a:t>
            </a:r>
          </a:p>
          <a:p>
            <a:pPr marL="1257300" lvl="2" indent="-342900">
              <a:buFont typeface="Arial" panose="020B0604020202020204" pitchFamily="34" charset="0"/>
              <a:buChar char="•"/>
            </a:pPr>
            <a:endParaRPr lang="en-US" sz="1000" b="0" i="0" u="none" strike="noStrike" baseline="0" dirty="0">
              <a:solidFill>
                <a:srgbClr val="231F20"/>
              </a:solidFill>
            </a:endParaRPr>
          </a:p>
          <a:p>
            <a:pPr marL="228600" indent="-228600">
              <a:buFont typeface="Arial" panose="020B0604020202020204" pitchFamily="34" charset="0"/>
              <a:buChar char="•"/>
            </a:pPr>
            <a:r>
              <a:rPr lang="en-US" sz="2200" dirty="0">
                <a:solidFill>
                  <a:srgbClr val="231F20"/>
                </a:solidFill>
              </a:rPr>
              <a:t>Street et al. 2021</a:t>
            </a:r>
            <a:endParaRPr lang="en-US" sz="2200" b="0" i="0" u="none" strike="noStrike" baseline="0" dirty="0">
              <a:solidFill>
                <a:srgbClr val="231F20"/>
              </a:solidFill>
            </a:endParaRPr>
          </a:p>
          <a:p>
            <a:pPr marL="800100" lvl="1" indent="-342900">
              <a:buFont typeface="Arial" panose="020B0604020202020204" pitchFamily="34" charset="0"/>
              <a:buChar char="•"/>
            </a:pPr>
            <a:r>
              <a:rPr lang="en-US" sz="2000" b="0" i="0" u="none" strike="noStrike" baseline="0" dirty="0">
                <a:solidFill>
                  <a:srgbClr val="231F20"/>
                </a:solidFill>
              </a:rPr>
              <a:t>Only declines with increase in Beta estimates (stronger selection patterns)</a:t>
            </a:r>
          </a:p>
          <a:p>
            <a:pPr marL="800100" lvl="1" indent="-342900">
              <a:buFont typeface="Arial" panose="020B0604020202020204" pitchFamily="34" charset="0"/>
              <a:buChar char="•"/>
            </a:pPr>
            <a:r>
              <a:rPr lang="en-US" sz="2000" dirty="0">
                <a:solidFill>
                  <a:srgbClr val="231F20"/>
                </a:solidFill>
              </a:rPr>
              <a:t>Depending on scenario, robust estimates may be feasible with lower samples than previously thought.</a:t>
            </a:r>
          </a:p>
          <a:p>
            <a:pPr marL="800100" lvl="1" indent="-342900">
              <a:buFont typeface="Arial" panose="020B0604020202020204" pitchFamily="34" charset="0"/>
              <a:buChar char="•"/>
            </a:pPr>
            <a:r>
              <a:rPr lang="en-US" sz="2000" b="0" i="0" u="none" strike="noStrike" baseline="0" dirty="0">
                <a:solidFill>
                  <a:srgbClr val="231F20"/>
                </a:solidFill>
              </a:rPr>
              <a:t>Analytical solution requires a priori knowledge of model coefficients and measure of landscape complexity (i.e., available area) as well as desired level of precision of estimates. </a:t>
            </a:r>
            <a:endParaRPr lang="en-US" sz="2000" dirty="0">
              <a:solidFill>
                <a:srgbClr val="231F20"/>
              </a:solidFill>
            </a:endParaRPr>
          </a:p>
          <a:p>
            <a:endParaRPr lang="en-US" sz="1800" b="0" i="0" u="none" strike="noStrike" baseline="0" dirty="0">
              <a:solidFill>
                <a:srgbClr val="000000"/>
              </a:solidFill>
              <a:latin typeface="Avenir Next LT Pro" panose="020B0504020202020204" pitchFamily="34" charset="0"/>
            </a:endParaRPr>
          </a:p>
        </p:txBody>
      </p:sp>
    </p:spTree>
    <p:extLst>
      <p:ext uri="{BB962C8B-B14F-4D97-AF65-F5344CB8AC3E}">
        <p14:creationId xmlns:p14="http://schemas.microsoft.com/office/powerpoint/2010/main" val="28057497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The modeling approach</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4185761"/>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Tracking (use) and random/regular locations (available) described well by a spatial Inhomogeneous Point Process (IPP) model</a:t>
            </a:r>
            <a:endParaRPr lang="en-US" sz="2200" b="0" i="0" u="none" strike="noStrike" baseline="0" dirty="0">
              <a:solidFill>
                <a:srgbClr val="231F20"/>
              </a:solidFill>
            </a:endParaRPr>
          </a:p>
          <a:p>
            <a:pPr marL="800100" lvl="1" indent="-342900">
              <a:buFont typeface="Arial" panose="020B0604020202020204" pitchFamily="34" charset="0"/>
              <a:buChar char="•"/>
            </a:pPr>
            <a:r>
              <a:rPr lang="en-US" sz="2000" b="0" i="0" u="none" strike="noStrike" baseline="0" dirty="0">
                <a:solidFill>
                  <a:srgbClr val="231F20"/>
                </a:solidFill>
              </a:rPr>
              <a:t>IPP is a model for random locations in space, where the expected spatial density of the locations depends on spatial predictors</a:t>
            </a:r>
          </a:p>
          <a:p>
            <a:pPr marL="800100" lvl="1" indent="-342900">
              <a:buFont typeface="Arial" panose="020B0604020202020204" pitchFamily="34" charset="0"/>
              <a:buChar char="•"/>
            </a:pPr>
            <a:endParaRPr lang="en-US" sz="2000" b="0" i="0" u="none" strike="noStrike" baseline="0" dirty="0">
              <a:solidFill>
                <a:srgbClr val="231F20"/>
              </a:solidFill>
            </a:endParaRPr>
          </a:p>
          <a:p>
            <a:pPr marL="800100" lvl="1" indent="-342900">
              <a:buFont typeface="Arial" panose="020B0604020202020204" pitchFamily="34" charset="0"/>
              <a:buChar char="•"/>
            </a:pPr>
            <a:r>
              <a:rPr lang="en-US" sz="2000" dirty="0">
                <a:solidFill>
                  <a:srgbClr val="231F20"/>
                </a:solidFill>
              </a:rPr>
              <a:t>The binomial likelihood of logistic regression differs from the conditional likelihood o the IPP model BUT</a:t>
            </a:r>
          </a:p>
          <a:p>
            <a:pPr marL="800100" lvl="1" indent="-342900">
              <a:buFont typeface="Arial" panose="020B0604020202020204" pitchFamily="34" charset="0"/>
              <a:buChar char="•"/>
            </a:pPr>
            <a:endParaRPr lang="en-US" sz="2200" b="0" i="0" u="none" strike="noStrike" baseline="0" dirty="0">
              <a:solidFill>
                <a:srgbClr val="231F20"/>
              </a:solidFill>
            </a:endParaRPr>
          </a:p>
          <a:p>
            <a:pPr marL="800100" lvl="1" indent="-342900">
              <a:buFont typeface="Arial" panose="020B0604020202020204" pitchFamily="34" charset="0"/>
              <a:buChar char="•"/>
            </a:pPr>
            <a:r>
              <a:rPr lang="en-US" sz="2000" b="0" i="0" u="none" strike="noStrike" baseline="0" dirty="0">
                <a:solidFill>
                  <a:srgbClr val="231F20"/>
                </a:solidFill>
              </a:rPr>
              <a:t>As the number of available points is increased towards infinity, the slope parameters in logistic regression models converge to the slope parameters in an IPP model (Warton and Shepherd 2010)</a:t>
            </a:r>
            <a:endParaRPr lang="en-US" dirty="0">
              <a:solidFill>
                <a:srgbClr val="000000"/>
              </a:solidFill>
              <a:latin typeface="Avenir Next LT Pro" panose="020B0504020202020204" pitchFamily="34" charset="0"/>
            </a:endParaRPr>
          </a:p>
          <a:p>
            <a:pPr marL="800100" lvl="1" indent="-342900">
              <a:buFont typeface="Arial" panose="020B0604020202020204" pitchFamily="34" charset="0"/>
              <a:buChar char="•"/>
            </a:pPr>
            <a:endParaRPr lang="en-US" sz="2000" b="0" i="0" u="none" strike="noStrike" baseline="0" dirty="0">
              <a:solidFill>
                <a:srgbClr val="000000"/>
              </a:solidFill>
              <a:latin typeface="Avenir Next LT Pro" panose="020B0504020202020204" pitchFamily="34" charset="0"/>
            </a:endParaRPr>
          </a:p>
          <a:p>
            <a:pPr marL="228600" lvl="1" indent="-228600">
              <a:buFont typeface="Arial" panose="020B0604020202020204" pitchFamily="34" charset="0"/>
              <a:buChar char="•"/>
            </a:pPr>
            <a:r>
              <a:rPr lang="en-US" sz="2200" dirty="0">
                <a:solidFill>
                  <a:srgbClr val="231F20"/>
                </a:solidFill>
              </a:rPr>
              <a:t>So we can use logistic regression! ….. Sort of…</a:t>
            </a:r>
            <a:endParaRPr lang="en-US" sz="2200" b="0" i="0" u="none" strike="noStrike" baseline="0" dirty="0">
              <a:solidFill>
                <a:srgbClr val="231F20"/>
              </a:solidFill>
            </a:endParaRPr>
          </a:p>
        </p:txBody>
      </p:sp>
    </p:spTree>
    <p:extLst>
      <p:ext uri="{BB962C8B-B14F-4D97-AF65-F5344CB8AC3E}">
        <p14:creationId xmlns:p14="http://schemas.microsoft.com/office/powerpoint/2010/main" val="39026429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Parameter Interpretation</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2954655"/>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Issue: Used and available locations not mutually exclusive (available habitat points may also be used)</a:t>
            </a:r>
          </a:p>
          <a:p>
            <a:pPr marL="685800" lvl="1" indent="-228600">
              <a:buFont typeface="Arial" panose="020B0604020202020204" pitchFamily="34" charset="0"/>
              <a:buChar char="•"/>
            </a:pPr>
            <a:r>
              <a:rPr lang="en-US" sz="2000" dirty="0">
                <a:solidFill>
                  <a:srgbClr val="231F20"/>
                </a:solidFill>
              </a:rPr>
              <a:t>Collected data is no longer a Bernoulli random variable</a:t>
            </a:r>
          </a:p>
          <a:p>
            <a:pPr marL="685800" lvl="1" indent="-228600">
              <a:buFont typeface="Arial" panose="020B0604020202020204" pitchFamily="34" charset="0"/>
              <a:buChar char="•"/>
            </a:pPr>
            <a:r>
              <a:rPr lang="en-US" sz="2000" dirty="0">
                <a:solidFill>
                  <a:srgbClr val="231F20"/>
                </a:solidFill>
              </a:rPr>
              <a:t>Ratio of used to available under control of the analyst as opposed to the process you are trying to describe</a:t>
            </a:r>
          </a:p>
          <a:p>
            <a:pPr marL="685800" lvl="1" indent="-228600">
              <a:buFont typeface="Arial" panose="020B0604020202020204" pitchFamily="34" charset="0"/>
              <a:buChar char="•"/>
            </a:pPr>
            <a:r>
              <a:rPr lang="en-US" sz="2000" b="0" i="0" u="none" strike="noStrike" baseline="0" dirty="0">
                <a:solidFill>
                  <a:srgbClr val="231F20"/>
                </a:solidFill>
              </a:rPr>
              <a:t>Probability of being a used point decreases with number of user-generated available locations</a:t>
            </a:r>
          </a:p>
          <a:p>
            <a:pPr marL="800100" lvl="1" indent="-342900">
              <a:buFont typeface="Arial" panose="020B0604020202020204" pitchFamily="34" charset="0"/>
              <a:buChar char="•"/>
            </a:pPr>
            <a:endParaRPr lang="en-US" sz="2000" b="0" i="0" u="none" strike="noStrike" baseline="0" dirty="0">
              <a:solidFill>
                <a:srgbClr val="000000"/>
              </a:solidFill>
              <a:latin typeface="Avenir Next LT Pro" panose="020B0504020202020204" pitchFamily="34" charset="0"/>
            </a:endParaRPr>
          </a:p>
          <a:p>
            <a:pPr marL="228600" lvl="1" indent="-228600">
              <a:buFont typeface="Arial" panose="020B0604020202020204" pitchFamily="34" charset="0"/>
              <a:buChar char="•"/>
            </a:pPr>
            <a:r>
              <a:rPr lang="en-US" sz="2200" dirty="0">
                <a:solidFill>
                  <a:srgbClr val="231F20"/>
                </a:solidFill>
              </a:rPr>
              <a:t>Solution: Modify our interpretation and application of logistic regression results</a:t>
            </a:r>
            <a:endParaRPr lang="en-US" sz="2200" b="0" i="0" u="none" strike="noStrike" baseline="0" dirty="0">
              <a:solidFill>
                <a:srgbClr val="231F20"/>
              </a:solidFill>
            </a:endParaRPr>
          </a:p>
        </p:txBody>
      </p:sp>
    </p:spTree>
    <p:extLst>
      <p:ext uri="{BB962C8B-B14F-4D97-AF65-F5344CB8AC3E}">
        <p14:creationId xmlns:p14="http://schemas.microsoft.com/office/powerpoint/2010/main" val="18536147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Changes from standard Logistic Regression</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3385542"/>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Interpretation of predicted </a:t>
            </a:r>
            <a:r>
              <a:rPr lang="en-US" sz="2200" u="sng" dirty="0">
                <a:solidFill>
                  <a:srgbClr val="231F20"/>
                </a:solidFill>
              </a:rPr>
              <a:t>probability</a:t>
            </a:r>
            <a:r>
              <a:rPr lang="en-US" sz="2200" dirty="0">
                <a:solidFill>
                  <a:srgbClr val="231F20"/>
                </a:solidFill>
              </a:rPr>
              <a:t> inappropriate with use vs. available (not use vs. non-use, which would be a RSPF).</a:t>
            </a:r>
          </a:p>
          <a:p>
            <a:pPr marL="228600" indent="-228600">
              <a:buFont typeface="Arial" panose="020B0604020202020204" pitchFamily="34" charset="0"/>
              <a:buChar char="•"/>
            </a:pPr>
            <a:endParaRPr lang="en-US" sz="2200" dirty="0">
              <a:solidFill>
                <a:srgbClr val="231F20"/>
              </a:solidFill>
            </a:endParaRPr>
          </a:p>
          <a:p>
            <a:pPr marL="228600" indent="-228600">
              <a:buFont typeface="Arial" panose="020B0604020202020204" pitchFamily="34" charset="0"/>
              <a:buChar char="•"/>
            </a:pPr>
            <a:r>
              <a:rPr lang="en-US" sz="2200" dirty="0">
                <a:solidFill>
                  <a:srgbClr val="231F20"/>
                </a:solidFill>
              </a:rPr>
              <a:t>Intercept is </a:t>
            </a:r>
            <a:r>
              <a:rPr lang="en-US" sz="2200" dirty="0" err="1">
                <a:solidFill>
                  <a:srgbClr val="231F20"/>
                </a:solidFill>
              </a:rPr>
              <a:t>biologicall</a:t>
            </a:r>
            <a:r>
              <a:rPr lang="en-US" sz="2200" dirty="0">
                <a:solidFill>
                  <a:srgbClr val="231F20"/>
                </a:solidFill>
              </a:rPr>
              <a:t> meaningless</a:t>
            </a:r>
          </a:p>
          <a:p>
            <a:pPr marL="685800" lvl="1" indent="-228600">
              <a:buFont typeface="Arial" panose="020B0604020202020204" pitchFamily="34" charset="0"/>
              <a:buChar char="•"/>
            </a:pPr>
            <a:r>
              <a:rPr lang="en-US" sz="2000" dirty="0">
                <a:solidFill>
                  <a:srgbClr val="231F20"/>
                </a:solidFill>
              </a:rPr>
              <a:t>In IPP model it represents the baseline point density when covariates are = 0 (which is user determined with sampling intensity)</a:t>
            </a:r>
          </a:p>
          <a:p>
            <a:pPr marL="685800" lvl="1" indent="-228600">
              <a:buFont typeface="Arial" panose="020B0604020202020204" pitchFamily="34" charset="0"/>
              <a:buChar char="•"/>
            </a:pPr>
            <a:endParaRPr lang="en-US" sz="2000" b="0" i="0" u="none" strike="noStrike" baseline="0" dirty="0">
              <a:solidFill>
                <a:srgbClr val="000000"/>
              </a:solidFill>
              <a:latin typeface="Avenir Next LT Pro" panose="020B0504020202020204" pitchFamily="34" charset="0"/>
            </a:endParaRPr>
          </a:p>
          <a:p>
            <a:pPr marL="228600" lvl="1" indent="-228600">
              <a:buFont typeface="Arial" panose="020B0604020202020204" pitchFamily="34" charset="0"/>
              <a:buChar char="•"/>
            </a:pPr>
            <a:r>
              <a:rPr lang="en-US" sz="2200" dirty="0">
                <a:solidFill>
                  <a:srgbClr val="231F20"/>
                </a:solidFill>
              </a:rPr>
              <a:t>Focus on interpreting beta coefficients and resulting odds ratios as </a:t>
            </a:r>
            <a:r>
              <a:rPr lang="en-US" sz="2200" b="1" dirty="0">
                <a:solidFill>
                  <a:srgbClr val="231F20"/>
                </a:solidFill>
              </a:rPr>
              <a:t>relative use intensity or relative probability of selection</a:t>
            </a:r>
          </a:p>
          <a:p>
            <a:pPr marL="685800" lvl="2" indent="-228600">
              <a:buFont typeface="Arial" panose="020B0604020202020204" pitchFamily="34" charset="0"/>
              <a:buChar char="•"/>
            </a:pPr>
            <a:r>
              <a:rPr lang="en-US" sz="2000" b="0" i="0" u="none" strike="noStrike" baseline="0" dirty="0">
                <a:solidFill>
                  <a:srgbClr val="231F20"/>
                </a:solidFill>
              </a:rPr>
              <a:t>Odds ratios termed Relative Selection Strength (RSS)</a:t>
            </a:r>
          </a:p>
        </p:txBody>
      </p:sp>
    </p:spTree>
    <p:extLst>
      <p:ext uri="{BB962C8B-B14F-4D97-AF65-F5344CB8AC3E}">
        <p14:creationId xmlns:p14="http://schemas.microsoft.com/office/powerpoint/2010/main" val="40942592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AF161BD-72C0-E4F9-FE75-196D2BDD6EA5}"/>
              </a:ext>
            </a:extLst>
          </p:cNvPr>
          <p:cNvPicPr>
            <a:picLocks noChangeAspect="1"/>
          </p:cNvPicPr>
          <p:nvPr/>
        </p:nvPicPr>
        <p:blipFill>
          <a:blip r:embed="rId3"/>
          <a:stretch>
            <a:fillRect/>
          </a:stretch>
        </p:blipFill>
        <p:spPr>
          <a:xfrm>
            <a:off x="1900253" y="1131633"/>
            <a:ext cx="7889790" cy="4542607"/>
          </a:xfrm>
          <a:prstGeom prst="rect">
            <a:avLst/>
          </a:prstGeom>
        </p:spPr>
      </p:pic>
    </p:spTree>
    <p:extLst>
      <p:ext uri="{BB962C8B-B14F-4D97-AF65-F5344CB8AC3E}">
        <p14:creationId xmlns:p14="http://schemas.microsoft.com/office/powerpoint/2010/main" val="50257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D880F7-7581-3623-4CE0-D3D65BD1567A}"/>
              </a:ext>
            </a:extLst>
          </p:cNvPr>
          <p:cNvPicPr>
            <a:picLocks noChangeAspect="1"/>
          </p:cNvPicPr>
          <p:nvPr/>
        </p:nvPicPr>
        <p:blipFill>
          <a:blip r:embed="rId3"/>
          <a:stretch>
            <a:fillRect/>
          </a:stretch>
        </p:blipFill>
        <p:spPr>
          <a:xfrm>
            <a:off x="1123123" y="1642448"/>
            <a:ext cx="10335207" cy="3973161"/>
          </a:xfrm>
          <a:prstGeom prst="rect">
            <a:avLst/>
          </a:prstGeom>
        </p:spPr>
      </p:pic>
      <p:sp>
        <p:nvSpPr>
          <p:cNvPr id="4" name="Rectangle 3">
            <a:extLst>
              <a:ext uri="{FF2B5EF4-FFF2-40B4-BE49-F238E27FC236}">
                <a16:creationId xmlns:a16="http://schemas.microsoft.com/office/drawing/2014/main" id="{54EF55E8-BF94-24F1-9ACF-BB6C181871D9}"/>
              </a:ext>
            </a:extLst>
          </p:cNvPr>
          <p:cNvSpPr/>
          <p:nvPr/>
        </p:nvSpPr>
        <p:spPr>
          <a:xfrm>
            <a:off x="3846443" y="3061252"/>
            <a:ext cx="1828800" cy="2216426"/>
          </a:xfrm>
          <a:prstGeom prst="rect">
            <a:avLst/>
          </a:prstGeom>
          <a:noFill/>
          <a:ln w="25400">
            <a:solidFill>
              <a:srgbClr val="00255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743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Interpreting Parameters</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4616648"/>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Odds ratio interpreted as relative selective strength (RSS) – </a:t>
            </a:r>
            <a:r>
              <a:rPr lang="en-US" sz="2200" dirty="0" err="1">
                <a:solidFill>
                  <a:srgbClr val="231F20"/>
                </a:solidFill>
              </a:rPr>
              <a:t>Avgar</a:t>
            </a:r>
            <a:r>
              <a:rPr lang="en-US" sz="2200" dirty="0">
                <a:solidFill>
                  <a:srgbClr val="231F20"/>
                </a:solidFill>
              </a:rPr>
              <a:t> et al. 2017</a:t>
            </a:r>
          </a:p>
          <a:p>
            <a:pPr marL="685800" lvl="1" indent="-228600">
              <a:buFont typeface="Arial" panose="020B0604020202020204" pitchFamily="34" charset="0"/>
              <a:buChar char="•"/>
            </a:pPr>
            <a:r>
              <a:rPr lang="en-US" sz="2200" dirty="0">
                <a:solidFill>
                  <a:srgbClr val="231F20"/>
                </a:solidFill>
              </a:rPr>
              <a:t>Relative intensity of use of two locations that differ by 1 unit of covariate (1 SD if covariates were scaled)</a:t>
            </a:r>
          </a:p>
          <a:p>
            <a:pPr algn="ctr"/>
            <a:r>
              <a:rPr lang="en-US" sz="1600" dirty="0">
                <a:solidFill>
                  <a:srgbClr val="231F20"/>
                </a:solidFill>
              </a:rPr>
              <a:t>exp(</a:t>
            </a:r>
            <a:r>
              <a:rPr lang="el-GR" sz="1600" i="1" dirty="0">
                <a:solidFill>
                  <a:srgbClr val="231F20"/>
                </a:solidFill>
              </a:rPr>
              <a:t>β</a:t>
            </a:r>
            <a:r>
              <a:rPr lang="en-US" sz="1600" dirty="0">
                <a:solidFill>
                  <a:srgbClr val="231F20"/>
                </a:solidFill>
              </a:rPr>
              <a:t>)</a:t>
            </a:r>
          </a:p>
          <a:p>
            <a:pPr algn="ctr"/>
            <a:endParaRPr lang="en-US" sz="1000" dirty="0">
              <a:solidFill>
                <a:srgbClr val="231F20"/>
              </a:solidFill>
            </a:endParaRPr>
          </a:p>
          <a:p>
            <a:pPr marL="457200" lvl="2" algn="ctr"/>
            <a:r>
              <a:rPr lang="en-US" sz="1600" b="0" i="0" u="none" strike="noStrike" baseline="0" dirty="0">
                <a:solidFill>
                  <a:srgbClr val="231F20"/>
                </a:solidFill>
              </a:rPr>
              <a:t>exp(0.303) = 1.35</a:t>
            </a:r>
          </a:p>
          <a:p>
            <a:pPr marL="457200" lvl="2" algn="ctr"/>
            <a:r>
              <a:rPr lang="en-US" sz="1600" dirty="0">
                <a:solidFill>
                  <a:srgbClr val="231F20"/>
                </a:solidFill>
              </a:rPr>
              <a:t>“animal is 1.35 times more likely to choose location with 1 unit higher of this covariate”</a:t>
            </a:r>
          </a:p>
          <a:p>
            <a:pPr marL="457200" lvl="2" algn="ctr"/>
            <a:endParaRPr lang="en-US" sz="1000" b="0" i="0" u="none" strike="noStrike" baseline="0" dirty="0">
              <a:solidFill>
                <a:srgbClr val="231F20"/>
              </a:solidFill>
            </a:endParaRPr>
          </a:p>
          <a:p>
            <a:pPr marL="457200" lvl="2" algn="ctr"/>
            <a:r>
              <a:rPr lang="en-US" sz="1600" dirty="0">
                <a:solidFill>
                  <a:srgbClr val="231F20"/>
                </a:solidFill>
              </a:rPr>
              <a:t>exp(-0.183) = 0.833</a:t>
            </a:r>
          </a:p>
          <a:p>
            <a:pPr marL="457200" lvl="2" algn="ctr"/>
            <a:r>
              <a:rPr lang="en-US" sz="1600" b="0" i="0" u="none" strike="noStrike" baseline="0" dirty="0">
                <a:solidFill>
                  <a:srgbClr val="231F20"/>
                </a:solidFill>
              </a:rPr>
              <a:t>“0.833 times more likely to choose a location with 1 higher value of covariate”</a:t>
            </a:r>
          </a:p>
          <a:p>
            <a:pPr marL="457200" lvl="2" algn="ctr"/>
            <a:endParaRPr lang="en-US" sz="1000" dirty="0">
              <a:solidFill>
                <a:srgbClr val="231F20"/>
              </a:solidFill>
            </a:endParaRPr>
          </a:p>
          <a:p>
            <a:pPr marL="457200" lvl="2" algn="ctr"/>
            <a:r>
              <a:rPr lang="en-US" sz="1600" dirty="0">
                <a:solidFill>
                  <a:srgbClr val="231F20"/>
                </a:solidFill>
              </a:rPr>
              <a:t>OR</a:t>
            </a:r>
          </a:p>
          <a:p>
            <a:pPr marL="457200" lvl="2" algn="ctr"/>
            <a:endParaRPr lang="en-US" sz="1000" b="0" i="0" u="none" strike="noStrike" baseline="0" dirty="0">
              <a:solidFill>
                <a:srgbClr val="231F20"/>
              </a:solidFill>
            </a:endParaRPr>
          </a:p>
          <a:p>
            <a:pPr marL="457200" lvl="2" algn="ctr"/>
            <a:r>
              <a:rPr lang="en-US" sz="1600" dirty="0">
                <a:solidFill>
                  <a:srgbClr val="231F20"/>
                </a:solidFill>
              </a:rPr>
              <a:t>exp(0.183) = 1.20</a:t>
            </a:r>
            <a:endParaRPr lang="en-US" sz="1600" b="0" i="0" u="none" strike="noStrike" baseline="0" dirty="0">
              <a:solidFill>
                <a:srgbClr val="231F20"/>
              </a:solidFill>
            </a:endParaRPr>
          </a:p>
          <a:p>
            <a:pPr marL="457200" lvl="2" algn="ctr"/>
            <a:r>
              <a:rPr lang="en-US" sz="1600" dirty="0">
                <a:solidFill>
                  <a:srgbClr val="231F20"/>
                </a:solidFill>
              </a:rPr>
              <a:t>“1.20 times more likely to choose location with 1 lower value of covariate”</a:t>
            </a:r>
            <a:endParaRPr lang="en-US" sz="1600" b="0" i="0" u="none" strike="noStrike" baseline="0" dirty="0">
              <a:solidFill>
                <a:srgbClr val="231F20"/>
              </a:solidFill>
            </a:endParaRPr>
          </a:p>
          <a:p>
            <a:pPr marL="685800" lvl="2" indent="-228600">
              <a:buFont typeface="Arial" panose="020B0604020202020204" pitchFamily="34" charset="0"/>
              <a:buChar char="•"/>
            </a:pPr>
            <a:endParaRPr lang="en-US" sz="2000" dirty="0">
              <a:solidFill>
                <a:srgbClr val="231F20"/>
              </a:solidFill>
            </a:endParaRPr>
          </a:p>
          <a:p>
            <a:pPr marL="685800" lvl="2" indent="-228600">
              <a:buFont typeface="Arial" panose="020B0604020202020204" pitchFamily="34" charset="0"/>
              <a:buChar char="•"/>
            </a:pPr>
            <a:r>
              <a:rPr lang="en-US" sz="2000" b="0" i="0" u="none" strike="noStrike" baseline="0" dirty="0">
                <a:solidFill>
                  <a:srgbClr val="231F20"/>
                </a:solidFill>
              </a:rPr>
              <a:t>Different values assumed to be equally available and values for all other predictors are held constant</a:t>
            </a:r>
          </a:p>
        </p:txBody>
      </p:sp>
    </p:spTree>
    <p:extLst>
      <p:ext uri="{BB962C8B-B14F-4D97-AF65-F5344CB8AC3E}">
        <p14:creationId xmlns:p14="http://schemas.microsoft.com/office/powerpoint/2010/main" val="12506507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3C602067-919D-6614-AE39-8573EEC31F22}"/>
              </a:ext>
            </a:extLst>
          </p:cNvPr>
          <p:cNvPicPr>
            <a:picLocks noChangeAspect="1"/>
          </p:cNvPicPr>
          <p:nvPr/>
        </p:nvPicPr>
        <p:blipFill>
          <a:blip r:embed="rId3"/>
          <a:stretch>
            <a:fillRect/>
          </a:stretch>
        </p:blipFill>
        <p:spPr>
          <a:xfrm>
            <a:off x="6849866" y="1897241"/>
            <a:ext cx="5234890" cy="3899459"/>
          </a:xfrm>
          <a:prstGeom prst="rect">
            <a:avLst/>
          </a:prstGeom>
        </p:spPr>
      </p:pic>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Categorical Parameters</a:t>
            </a:r>
          </a:p>
        </p:txBody>
      </p:sp>
      <p:sp>
        <p:nvSpPr>
          <p:cNvPr id="3" name="TextBox 2">
            <a:extLst>
              <a:ext uri="{FF2B5EF4-FFF2-40B4-BE49-F238E27FC236}">
                <a16:creationId xmlns:a16="http://schemas.microsoft.com/office/drawing/2014/main" id="{9E66A056-554A-761C-6C85-8BD5CA793E07}"/>
              </a:ext>
            </a:extLst>
          </p:cNvPr>
          <p:cNvSpPr txBox="1"/>
          <p:nvPr/>
        </p:nvSpPr>
        <p:spPr>
          <a:xfrm>
            <a:off x="672267" y="1096460"/>
            <a:ext cx="11237843" cy="769441"/>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Plots of use vs availability frequency distributions</a:t>
            </a:r>
          </a:p>
          <a:p>
            <a:pPr marL="228600" indent="-228600">
              <a:buFont typeface="Arial" panose="020B0604020202020204" pitchFamily="34" charset="0"/>
              <a:buChar char="•"/>
            </a:pPr>
            <a:r>
              <a:rPr lang="en-US" sz="2200" dirty="0">
                <a:solidFill>
                  <a:srgbClr val="231F20"/>
                </a:solidFill>
              </a:rPr>
              <a:t>Remember baseline category assignment</a:t>
            </a:r>
            <a:endParaRPr lang="en-US" sz="2000" b="0" i="0" u="none" strike="noStrike" baseline="0" dirty="0">
              <a:solidFill>
                <a:srgbClr val="231F20"/>
              </a:solidFill>
            </a:endParaRPr>
          </a:p>
        </p:txBody>
      </p:sp>
      <p:pic>
        <p:nvPicPr>
          <p:cNvPr id="5" name="Picture 4">
            <a:hlinkClick r:id="rId4"/>
            <a:extLst>
              <a:ext uri="{FF2B5EF4-FFF2-40B4-BE49-F238E27FC236}">
                <a16:creationId xmlns:a16="http://schemas.microsoft.com/office/drawing/2014/main" id="{FD6570F3-C5D7-98C0-9145-642C0AB4FC4E}"/>
              </a:ext>
            </a:extLst>
          </p:cNvPr>
          <p:cNvPicPr>
            <a:picLocks noChangeAspect="1"/>
          </p:cNvPicPr>
          <p:nvPr/>
        </p:nvPicPr>
        <p:blipFill>
          <a:blip r:embed="rId5"/>
          <a:stretch>
            <a:fillRect/>
          </a:stretch>
        </p:blipFill>
        <p:spPr>
          <a:xfrm>
            <a:off x="9740347" y="5586199"/>
            <a:ext cx="2344409" cy="817649"/>
          </a:xfrm>
          <a:prstGeom prst="rect">
            <a:avLst/>
          </a:prstGeom>
          <a:effectLst>
            <a:outerShdw blurRad="50800" dist="38100" dir="2700000" algn="tl" rotWithShape="0">
              <a:prstClr val="black">
                <a:alpha val="40000"/>
              </a:prstClr>
            </a:outerShdw>
          </a:effectLst>
        </p:spPr>
      </p:pic>
      <p:pic>
        <p:nvPicPr>
          <p:cNvPr id="9" name="Picture 8">
            <a:extLst>
              <a:ext uri="{FF2B5EF4-FFF2-40B4-BE49-F238E27FC236}">
                <a16:creationId xmlns:a16="http://schemas.microsoft.com/office/drawing/2014/main" id="{9BFC0BEB-B767-1DBD-767A-0F5791E5E698}"/>
              </a:ext>
            </a:extLst>
          </p:cNvPr>
          <p:cNvPicPr>
            <a:picLocks noChangeAspect="1"/>
          </p:cNvPicPr>
          <p:nvPr/>
        </p:nvPicPr>
        <p:blipFill>
          <a:blip r:embed="rId6"/>
          <a:stretch>
            <a:fillRect/>
          </a:stretch>
        </p:blipFill>
        <p:spPr>
          <a:xfrm>
            <a:off x="238257" y="1948070"/>
            <a:ext cx="3400017" cy="4416022"/>
          </a:xfrm>
          <a:prstGeom prst="rect">
            <a:avLst/>
          </a:prstGeom>
        </p:spPr>
      </p:pic>
      <p:pic>
        <p:nvPicPr>
          <p:cNvPr id="11" name="Picture 10">
            <a:extLst>
              <a:ext uri="{FF2B5EF4-FFF2-40B4-BE49-F238E27FC236}">
                <a16:creationId xmlns:a16="http://schemas.microsoft.com/office/drawing/2014/main" id="{402F8694-D8FF-FA26-A003-0049371E8F18}"/>
              </a:ext>
            </a:extLst>
          </p:cNvPr>
          <p:cNvPicPr>
            <a:picLocks noChangeAspect="1"/>
          </p:cNvPicPr>
          <p:nvPr/>
        </p:nvPicPr>
        <p:blipFill>
          <a:blip r:embed="rId7"/>
          <a:stretch>
            <a:fillRect/>
          </a:stretch>
        </p:blipFill>
        <p:spPr>
          <a:xfrm>
            <a:off x="9571382" y="17651"/>
            <a:ext cx="2572727" cy="1879590"/>
          </a:xfrm>
          <a:prstGeom prst="rect">
            <a:avLst/>
          </a:prstGeom>
        </p:spPr>
      </p:pic>
      <p:sp>
        <p:nvSpPr>
          <p:cNvPr id="12" name="Rectangle 11">
            <a:extLst>
              <a:ext uri="{FF2B5EF4-FFF2-40B4-BE49-F238E27FC236}">
                <a16:creationId xmlns:a16="http://schemas.microsoft.com/office/drawing/2014/main" id="{DC41E11C-6431-D89A-0693-0D413CAC938F}"/>
              </a:ext>
            </a:extLst>
          </p:cNvPr>
          <p:cNvSpPr/>
          <p:nvPr/>
        </p:nvSpPr>
        <p:spPr>
          <a:xfrm>
            <a:off x="1510748" y="2733260"/>
            <a:ext cx="665922" cy="2146853"/>
          </a:xfrm>
          <a:prstGeom prst="rect">
            <a:avLst/>
          </a:prstGeom>
          <a:noFill/>
          <a:ln w="25400">
            <a:solidFill>
              <a:srgbClr val="00255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46E3317C-1C9A-EA21-A32F-2AB9CB43F031}"/>
              </a:ext>
            </a:extLst>
          </p:cNvPr>
          <p:cNvSpPr txBox="1"/>
          <p:nvPr/>
        </p:nvSpPr>
        <p:spPr>
          <a:xfrm>
            <a:off x="3776869" y="3382154"/>
            <a:ext cx="2066591" cy="369332"/>
          </a:xfrm>
          <a:prstGeom prst="rect">
            <a:avLst/>
          </a:prstGeom>
          <a:noFill/>
        </p:spPr>
        <p:txBody>
          <a:bodyPr wrap="none" rtlCol="0">
            <a:spAutoFit/>
          </a:bodyPr>
          <a:lstStyle/>
          <a:p>
            <a:r>
              <a:rPr lang="en-US" dirty="0"/>
              <a:t>exp(0.250) = 1.28</a:t>
            </a:r>
          </a:p>
        </p:txBody>
      </p:sp>
      <p:sp>
        <p:nvSpPr>
          <p:cNvPr id="15" name="TextBox 14">
            <a:extLst>
              <a:ext uri="{FF2B5EF4-FFF2-40B4-BE49-F238E27FC236}">
                <a16:creationId xmlns:a16="http://schemas.microsoft.com/office/drawing/2014/main" id="{4A4C8910-DE95-B31F-BEFF-5A8A676EE922}"/>
              </a:ext>
            </a:extLst>
          </p:cNvPr>
          <p:cNvSpPr txBox="1"/>
          <p:nvPr/>
        </p:nvSpPr>
        <p:spPr>
          <a:xfrm>
            <a:off x="3733648" y="4156081"/>
            <a:ext cx="2926120" cy="1477328"/>
          </a:xfrm>
          <a:prstGeom prst="rect">
            <a:avLst/>
          </a:prstGeom>
          <a:noFill/>
        </p:spPr>
        <p:txBody>
          <a:bodyPr wrap="square" rtlCol="0">
            <a:spAutoFit/>
          </a:bodyPr>
          <a:lstStyle/>
          <a:p>
            <a:r>
              <a:rPr lang="en-US" dirty="0"/>
              <a:t>1.28 * 0.023/9.957) = 0.03</a:t>
            </a:r>
          </a:p>
          <a:p>
            <a:endParaRPr lang="en-US" dirty="0"/>
          </a:p>
          <a:p>
            <a:r>
              <a:rPr lang="en-US" dirty="0"/>
              <a:t>1/0.03 = 33 times more likely to find an animal in forest than wetland</a:t>
            </a:r>
          </a:p>
        </p:txBody>
      </p:sp>
    </p:spTree>
    <p:extLst>
      <p:ext uri="{BB962C8B-B14F-4D97-AF65-F5344CB8AC3E}">
        <p14:creationId xmlns:p14="http://schemas.microsoft.com/office/powerpoint/2010/main" val="3164619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D008C1B6-8DE8-3405-576D-DFDA9D747E37}"/>
              </a:ext>
            </a:extLst>
          </p:cNvPr>
          <p:cNvSpPr txBox="1">
            <a:spLocks/>
          </p:cNvSpPr>
          <p:nvPr/>
        </p:nvSpPr>
        <p:spPr>
          <a:xfrm>
            <a:off x="762286" y="2065893"/>
            <a:ext cx="11037983" cy="4523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Boyce and McDonald 1999. Relating populations to habitats using resource selection functions.</a:t>
            </a:r>
          </a:p>
          <a:p>
            <a:r>
              <a:rPr lang="en-US" sz="2400" dirty="0">
                <a:solidFill>
                  <a:srgbClr val="000000"/>
                </a:solidFill>
                <a:latin typeface="+mj-lt"/>
              </a:rPr>
              <a:t>Compare environmental covariates at used locations to those at a set of locations assumed to be “available” to the animals</a:t>
            </a:r>
          </a:p>
          <a:p>
            <a:r>
              <a:rPr lang="en-US" sz="2400" dirty="0">
                <a:solidFill>
                  <a:srgbClr val="000000"/>
                </a:solidFill>
                <a:latin typeface="+mj-lt"/>
              </a:rPr>
              <a:t>Perhaps better referred to as “Habitat Selection Functions” (HSFs)</a:t>
            </a:r>
          </a:p>
          <a:p>
            <a:r>
              <a:rPr lang="en-US" sz="2400" dirty="0">
                <a:solidFill>
                  <a:srgbClr val="000000"/>
                </a:solidFill>
                <a:latin typeface="+mj-lt"/>
              </a:rPr>
              <a:t>Based on models for spatial point processes</a:t>
            </a:r>
          </a:p>
          <a:p>
            <a:pPr lvl="1"/>
            <a:r>
              <a:rPr lang="en-US" sz="2000" dirty="0">
                <a:solidFill>
                  <a:srgbClr val="000000"/>
                </a:solidFill>
                <a:latin typeface="+mj-lt"/>
              </a:rPr>
              <a:t>Coefficients (and strength of selection) typically estimated with logistic regression models (binomial GLM)</a:t>
            </a:r>
          </a:p>
          <a:p>
            <a:pPr lvl="2"/>
            <a:r>
              <a:rPr lang="en-US" sz="1600" dirty="0">
                <a:solidFill>
                  <a:srgbClr val="000000"/>
                </a:solidFill>
                <a:latin typeface="+mj-lt"/>
              </a:rPr>
              <a:t>These models approximate point process models under certain conditions</a:t>
            </a:r>
          </a:p>
        </p:txBody>
      </p:sp>
      <p:sp>
        <p:nvSpPr>
          <p:cNvPr id="5" name="Title 1">
            <a:extLst>
              <a:ext uri="{FF2B5EF4-FFF2-40B4-BE49-F238E27FC236}">
                <a16:creationId xmlns:a16="http://schemas.microsoft.com/office/drawing/2014/main" id="{5B7AD83D-ECB7-C189-98AC-EEDC8C6E4703}"/>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Resource Selection Function Modeling</a:t>
            </a:r>
          </a:p>
        </p:txBody>
      </p:sp>
      <p:pic>
        <p:nvPicPr>
          <p:cNvPr id="7" name="Picture 6">
            <a:hlinkClick r:id="rId3"/>
            <a:extLst>
              <a:ext uri="{FF2B5EF4-FFF2-40B4-BE49-F238E27FC236}">
                <a16:creationId xmlns:a16="http://schemas.microsoft.com/office/drawing/2014/main" id="{0FE5EB6D-E2A8-E60E-C5D4-870ED7BAA94C}"/>
              </a:ext>
            </a:extLst>
          </p:cNvPr>
          <p:cNvPicPr>
            <a:picLocks noChangeAspect="1"/>
          </p:cNvPicPr>
          <p:nvPr/>
        </p:nvPicPr>
        <p:blipFill>
          <a:blip r:embed="rId4"/>
          <a:stretch>
            <a:fillRect/>
          </a:stretch>
        </p:blipFill>
        <p:spPr>
          <a:xfrm>
            <a:off x="8716618" y="355312"/>
            <a:ext cx="3083651" cy="1396284"/>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63545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4" end="4"/>
                                            </p:txEl>
                                          </p:spTgt>
                                        </p:tgtEl>
                                        <p:attrNameLst>
                                          <p:attrName>style.visibility</p:attrName>
                                        </p:attrNameLst>
                                      </p:cBhvr>
                                      <p:to>
                                        <p:strVal val="visible"/>
                                      </p:to>
                                    </p:set>
                                    <p:animEffect transition="in" filter="fade">
                                      <p:cBhvr>
                                        <p:cTn id="20" dur="500"/>
                                        <p:tgtEl>
                                          <p:spTgt spid="4">
                                            <p:txEl>
                                              <p:pRg st="4" end="4"/>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animEffect transition="in" filter="fade">
                                      <p:cBhvr>
                                        <p:cTn id="23"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Model Selection</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4278094"/>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Multicollinearity should be addressed prior to model fitting</a:t>
            </a:r>
          </a:p>
          <a:p>
            <a:pPr marL="685800" lvl="1" indent="-228600">
              <a:buFont typeface="Arial" panose="020B0604020202020204" pitchFamily="34" charset="0"/>
              <a:buChar char="•"/>
            </a:pPr>
            <a:r>
              <a:rPr lang="en-US" sz="2000" dirty="0">
                <a:solidFill>
                  <a:srgbClr val="231F20"/>
                </a:solidFill>
              </a:rPr>
              <a:t>Variance inflation factor (VIF &gt; 3.0)</a:t>
            </a:r>
          </a:p>
          <a:p>
            <a:pPr marL="685800" lvl="1" indent="-228600">
              <a:buFont typeface="Arial" panose="020B0604020202020204" pitchFamily="34" charset="0"/>
              <a:buChar char="•"/>
            </a:pPr>
            <a:r>
              <a:rPr lang="en-US" sz="2000" dirty="0">
                <a:solidFill>
                  <a:srgbClr val="231F20"/>
                </a:solidFill>
              </a:rPr>
              <a:t>Pairwise correlations (&gt; 0.7)</a:t>
            </a:r>
          </a:p>
          <a:p>
            <a:pPr marL="685800" lvl="1" indent="-228600">
              <a:buFont typeface="Arial" panose="020B0604020202020204" pitchFamily="34" charset="0"/>
              <a:buChar char="•"/>
            </a:pPr>
            <a:endParaRPr lang="en-US" sz="2000" dirty="0">
              <a:solidFill>
                <a:srgbClr val="231F20"/>
              </a:solidFill>
            </a:endParaRPr>
          </a:p>
          <a:p>
            <a:pPr marL="228600" lvl="1" indent="-228600">
              <a:buFont typeface="Arial" panose="020B0604020202020204" pitchFamily="34" charset="0"/>
              <a:buChar char="•"/>
            </a:pPr>
            <a:r>
              <a:rPr lang="en-US" sz="2200" b="0" i="0" u="none" strike="noStrike" baseline="0" dirty="0">
                <a:solidFill>
                  <a:srgbClr val="231F20"/>
                </a:solidFill>
              </a:rPr>
              <a:t>Model parsimony not typically an issue and most complicated models often selected</a:t>
            </a:r>
          </a:p>
          <a:p>
            <a:pPr marL="228600" lvl="1" indent="-228600">
              <a:buFont typeface="Arial" panose="020B0604020202020204" pitchFamily="34" charset="0"/>
              <a:buChar char="•"/>
            </a:pPr>
            <a:endParaRPr lang="en-US" sz="2200" dirty="0">
              <a:solidFill>
                <a:srgbClr val="231F20"/>
              </a:solidFill>
            </a:endParaRPr>
          </a:p>
          <a:p>
            <a:pPr marL="228600" lvl="1" indent="-228600">
              <a:buFont typeface="Arial" panose="020B0604020202020204" pitchFamily="34" charset="0"/>
              <a:buChar char="•"/>
            </a:pPr>
            <a:r>
              <a:rPr lang="en-US" sz="2200" b="0" i="0" u="none" strike="noStrike" baseline="0" dirty="0">
                <a:solidFill>
                  <a:srgbClr val="231F20"/>
                </a:solidFill>
              </a:rPr>
              <a:t>Inference typically made from “full/global” model estimates and associated uncertainty</a:t>
            </a:r>
          </a:p>
          <a:p>
            <a:pPr marL="685800" lvl="2" indent="-228600">
              <a:buFont typeface="Arial" panose="020B0604020202020204" pitchFamily="34" charset="0"/>
              <a:buChar char="•"/>
            </a:pPr>
            <a:r>
              <a:rPr lang="en-US" sz="2000" b="0" i="0" u="none" strike="noStrike" baseline="0" dirty="0">
                <a:solidFill>
                  <a:srgbClr val="231F20"/>
                </a:solidFill>
              </a:rPr>
              <a:t>Model sets compared with information theoretic approaches (e.g., AIC) and similar metrics when necessary</a:t>
            </a:r>
          </a:p>
          <a:p>
            <a:pPr marL="1143000" lvl="3" indent="-228600">
              <a:buFont typeface="Arial" panose="020B0604020202020204" pitchFamily="34" charset="0"/>
              <a:buChar char="•"/>
            </a:pPr>
            <a:r>
              <a:rPr lang="en-US" sz="2000" dirty="0">
                <a:solidFill>
                  <a:srgbClr val="231F20"/>
                </a:solidFill>
              </a:rPr>
              <a:t>E.g., testing polynomials or interactions, comparing utility of correlated predictors</a:t>
            </a:r>
            <a:endParaRPr lang="en-US" sz="2000" b="0" i="0" u="none" strike="noStrike" baseline="0" dirty="0">
              <a:solidFill>
                <a:srgbClr val="231F20"/>
              </a:solidFill>
            </a:endParaRPr>
          </a:p>
        </p:txBody>
      </p:sp>
    </p:spTree>
    <p:extLst>
      <p:ext uri="{BB962C8B-B14F-4D97-AF65-F5344CB8AC3E}">
        <p14:creationId xmlns:p14="http://schemas.microsoft.com/office/powerpoint/2010/main" val="8370541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Individual vs Pooled vs Random Effects</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3539430"/>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Pooled data across individuals</a:t>
            </a:r>
          </a:p>
          <a:p>
            <a:pPr marL="685800" lvl="1" indent="-228600">
              <a:buFont typeface="Arial" panose="020B0604020202020204" pitchFamily="34" charset="0"/>
              <a:buChar char="•"/>
            </a:pPr>
            <a:r>
              <a:rPr lang="en-US" dirty="0">
                <a:solidFill>
                  <a:srgbClr val="231F20"/>
                </a:solidFill>
              </a:rPr>
              <a:t>Available points within animal ranges pooled</a:t>
            </a:r>
          </a:p>
          <a:p>
            <a:pPr marL="685800" lvl="1" indent="-228600">
              <a:buFont typeface="Arial" panose="020B0604020202020204" pitchFamily="34" charset="0"/>
              <a:buChar char="•"/>
            </a:pPr>
            <a:r>
              <a:rPr lang="en-US" dirty="0">
                <a:solidFill>
                  <a:srgbClr val="231F20"/>
                </a:solidFill>
              </a:rPr>
              <a:t>One set of models</a:t>
            </a:r>
          </a:p>
          <a:p>
            <a:pPr marL="685800" lvl="1" indent="-228600">
              <a:buFont typeface="Arial" panose="020B0604020202020204" pitchFamily="34" charset="0"/>
              <a:buChar char="•"/>
            </a:pPr>
            <a:endParaRPr lang="en-US" sz="2000" dirty="0">
              <a:solidFill>
                <a:srgbClr val="231F20"/>
              </a:solidFill>
            </a:endParaRPr>
          </a:p>
          <a:p>
            <a:pPr marL="228600" lvl="1" indent="-228600">
              <a:buFont typeface="Arial" panose="020B0604020202020204" pitchFamily="34" charset="0"/>
              <a:buChar char="•"/>
            </a:pPr>
            <a:r>
              <a:rPr lang="en-US" sz="2200" dirty="0">
                <a:solidFill>
                  <a:srgbClr val="231F20"/>
                </a:solidFill>
              </a:rPr>
              <a:t>RSF fit to each individual (Two-stage approach)</a:t>
            </a:r>
          </a:p>
          <a:p>
            <a:pPr marL="685800" lvl="2" indent="-228600">
              <a:buFont typeface="Arial" panose="020B0604020202020204" pitchFamily="34" charset="0"/>
              <a:buChar char="•"/>
            </a:pPr>
            <a:r>
              <a:rPr lang="en-US" b="0" i="0" u="none" strike="noStrike" baseline="0" dirty="0">
                <a:solidFill>
                  <a:srgbClr val="231F20"/>
                </a:solidFill>
              </a:rPr>
              <a:t>Individual inference possible and individual variability assessed</a:t>
            </a:r>
          </a:p>
          <a:p>
            <a:pPr marL="685800" lvl="2" indent="-228600">
              <a:buFont typeface="Arial" panose="020B0604020202020204" pitchFamily="34" charset="0"/>
              <a:buChar char="•"/>
            </a:pPr>
            <a:r>
              <a:rPr lang="en-US" dirty="0">
                <a:solidFill>
                  <a:srgbClr val="231F20"/>
                </a:solidFill>
              </a:rPr>
              <a:t>Coefficients average across individuals for population-level assessment</a:t>
            </a:r>
            <a:endParaRPr lang="en-US" b="0" i="0" u="none" strike="noStrike" baseline="0" dirty="0">
              <a:solidFill>
                <a:srgbClr val="231F20"/>
              </a:solidFill>
            </a:endParaRPr>
          </a:p>
          <a:p>
            <a:pPr marL="228600" lvl="1" indent="-228600">
              <a:buFont typeface="Arial" panose="020B0604020202020204" pitchFamily="34" charset="0"/>
              <a:buChar char="•"/>
            </a:pPr>
            <a:endParaRPr lang="en-US" sz="2200" dirty="0">
              <a:solidFill>
                <a:srgbClr val="231F20"/>
              </a:solidFill>
            </a:endParaRPr>
          </a:p>
          <a:p>
            <a:pPr marL="228600" lvl="1" indent="-228600">
              <a:buFont typeface="Arial" panose="020B0604020202020204" pitchFamily="34" charset="0"/>
              <a:buChar char="•"/>
            </a:pPr>
            <a:r>
              <a:rPr lang="en-US" sz="2200" dirty="0">
                <a:solidFill>
                  <a:srgbClr val="231F20"/>
                </a:solidFill>
              </a:rPr>
              <a:t>Generalized linear mixed effects models</a:t>
            </a:r>
          </a:p>
          <a:p>
            <a:pPr marL="685800" lvl="2" indent="-228600">
              <a:buFont typeface="Arial" panose="020B0604020202020204" pitchFamily="34" charset="0"/>
              <a:buChar char="•"/>
            </a:pPr>
            <a:r>
              <a:rPr lang="en-US" b="0" i="0" u="none" strike="noStrike" baseline="0" dirty="0">
                <a:solidFill>
                  <a:srgbClr val="231F20"/>
                </a:solidFill>
              </a:rPr>
              <a:t>Individual as a random effect in global model</a:t>
            </a:r>
          </a:p>
          <a:p>
            <a:pPr marL="685800" lvl="2" indent="-228600">
              <a:buFont typeface="Arial" panose="020B0604020202020204" pitchFamily="34" charset="0"/>
              <a:buChar char="•"/>
            </a:pPr>
            <a:r>
              <a:rPr lang="en-US" dirty="0">
                <a:solidFill>
                  <a:srgbClr val="231F20"/>
                </a:solidFill>
              </a:rPr>
              <a:t>Random slopes most informative option</a:t>
            </a:r>
            <a:endParaRPr lang="en-US" b="0" i="0" u="none" strike="noStrike" baseline="0" dirty="0">
              <a:solidFill>
                <a:srgbClr val="231F20"/>
              </a:solidFill>
            </a:endParaRPr>
          </a:p>
        </p:txBody>
      </p:sp>
    </p:spTree>
    <p:extLst>
      <p:ext uri="{BB962C8B-B14F-4D97-AF65-F5344CB8AC3E}">
        <p14:creationId xmlns:p14="http://schemas.microsoft.com/office/powerpoint/2010/main" val="257444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fade">
                                      <p:cBhvr>
                                        <p:cTn id="32" dur="500"/>
                                        <p:tgtEl>
                                          <p:spTgt spid="3">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animEffect transition="in" filter="fade">
                                      <p:cBhvr>
                                        <p:cTn id="3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D008C1B6-8DE8-3405-576D-DFDA9D747E37}"/>
              </a:ext>
            </a:extLst>
          </p:cNvPr>
          <p:cNvSpPr txBox="1">
            <a:spLocks/>
          </p:cNvSpPr>
          <p:nvPr/>
        </p:nvSpPr>
        <p:spPr>
          <a:xfrm>
            <a:off x="5446643" y="1260823"/>
            <a:ext cx="6608443" cy="2787038"/>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Identify habitat features preferentially used or avoided</a:t>
            </a:r>
          </a:p>
          <a:p>
            <a:endParaRPr lang="en-US" sz="2400" dirty="0">
              <a:solidFill>
                <a:srgbClr val="000000"/>
              </a:solidFill>
              <a:latin typeface="+mj-lt"/>
            </a:endParaRPr>
          </a:p>
          <a:p>
            <a:r>
              <a:rPr lang="en-US" sz="2400" dirty="0">
                <a:solidFill>
                  <a:srgbClr val="000000"/>
                </a:solidFill>
                <a:latin typeface="+mj-lt"/>
              </a:rPr>
              <a:t>Infer ecological needs and limitations</a:t>
            </a:r>
          </a:p>
          <a:p>
            <a:endParaRPr lang="en-US" sz="2400" dirty="0">
              <a:solidFill>
                <a:srgbClr val="000000"/>
              </a:solidFill>
              <a:latin typeface="+mj-lt"/>
            </a:endParaRPr>
          </a:p>
          <a:p>
            <a:r>
              <a:rPr lang="en-US" sz="2400" dirty="0">
                <a:solidFill>
                  <a:srgbClr val="000000"/>
                </a:solidFill>
                <a:latin typeface="+mj-lt"/>
              </a:rPr>
              <a:t>Generate expected distribution maps</a:t>
            </a:r>
          </a:p>
          <a:p>
            <a:endParaRPr lang="en-US" sz="2400" dirty="0">
              <a:solidFill>
                <a:srgbClr val="000000"/>
              </a:solidFill>
              <a:latin typeface="+mj-lt"/>
            </a:endParaRPr>
          </a:p>
          <a:p>
            <a:r>
              <a:rPr lang="en-US" sz="2400" dirty="0">
                <a:solidFill>
                  <a:srgbClr val="000000"/>
                </a:solidFill>
                <a:latin typeface="+mj-lt"/>
              </a:rPr>
              <a:t>Inform demographic projections in support of species/landscape management</a:t>
            </a:r>
            <a:endParaRPr lang="en-US" sz="1800" dirty="0">
              <a:solidFill>
                <a:srgbClr val="000000"/>
              </a:solidFill>
              <a:latin typeface="+mj-lt"/>
            </a:endParaRPr>
          </a:p>
          <a:p>
            <a:endParaRPr lang="en-US" dirty="0">
              <a:latin typeface="+mj-lt"/>
            </a:endParaRPr>
          </a:p>
        </p:txBody>
      </p:sp>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a:blip r:embed="rId3"/>
          <a:stretch>
            <a:fillRect/>
          </a:stretch>
        </p:blipFill>
        <p:spPr>
          <a:xfrm>
            <a:off x="79513" y="1829"/>
            <a:ext cx="4969565" cy="6385891"/>
          </a:xfrm>
          <a:prstGeom prst="rect">
            <a:avLst/>
          </a:prstGeom>
        </p:spPr>
      </p:pic>
      <p:pic>
        <p:nvPicPr>
          <p:cNvPr id="8" name="Picture 7">
            <a:hlinkClick r:id="rId4"/>
            <a:extLst>
              <a:ext uri="{FF2B5EF4-FFF2-40B4-BE49-F238E27FC236}">
                <a16:creationId xmlns:a16="http://schemas.microsoft.com/office/drawing/2014/main" id="{01BF5A73-5851-A505-2B93-F7B511680E92}"/>
              </a:ext>
            </a:extLst>
          </p:cNvPr>
          <p:cNvPicPr>
            <a:picLocks noChangeAspect="1"/>
          </p:cNvPicPr>
          <p:nvPr/>
        </p:nvPicPr>
        <p:blipFill>
          <a:blip r:embed="rId5"/>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38342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r="54000" b="61896"/>
          <a:stretch/>
        </p:blipFill>
        <p:spPr>
          <a:xfrm>
            <a:off x="3011557" y="0"/>
            <a:ext cx="6016486" cy="6404052"/>
          </a:xfrm>
          <a:prstGeom prst="rect">
            <a:avLst/>
          </a:prstGeom>
        </p:spPr>
      </p:pic>
    </p:spTree>
    <p:extLst>
      <p:ext uri="{BB962C8B-B14F-4D97-AF65-F5344CB8AC3E}">
        <p14:creationId xmlns:p14="http://schemas.microsoft.com/office/powerpoint/2010/main" val="4001171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39508" t="1028" r="25226" b="62803"/>
          <a:stretch/>
        </p:blipFill>
        <p:spPr>
          <a:xfrm>
            <a:off x="3806687" y="172720"/>
            <a:ext cx="4748033" cy="6257296"/>
          </a:xfrm>
          <a:prstGeom prst="rect">
            <a:avLst/>
          </a:prstGeom>
        </p:spPr>
      </p:pic>
    </p:spTree>
    <p:extLst>
      <p:ext uri="{BB962C8B-B14F-4D97-AF65-F5344CB8AC3E}">
        <p14:creationId xmlns:p14="http://schemas.microsoft.com/office/powerpoint/2010/main" val="1302614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70321" t="998" r="97" b="62833"/>
          <a:stretch/>
        </p:blipFill>
        <p:spPr>
          <a:xfrm>
            <a:off x="4283765" y="0"/>
            <a:ext cx="4092050" cy="6429066"/>
          </a:xfrm>
          <a:prstGeom prst="rect">
            <a:avLst/>
          </a:prstGeom>
        </p:spPr>
      </p:pic>
    </p:spTree>
    <p:extLst>
      <p:ext uri="{BB962C8B-B14F-4D97-AF65-F5344CB8AC3E}">
        <p14:creationId xmlns:p14="http://schemas.microsoft.com/office/powerpoint/2010/main" val="29349115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45795" t="40345" r="852" b="44944"/>
          <a:stretch/>
        </p:blipFill>
        <p:spPr>
          <a:xfrm>
            <a:off x="1788693" y="1313290"/>
            <a:ext cx="9337612" cy="3308405"/>
          </a:xfrm>
          <a:prstGeom prst="rect">
            <a:avLst/>
          </a:prstGeom>
        </p:spPr>
      </p:pic>
    </p:spTree>
    <p:extLst>
      <p:ext uri="{BB962C8B-B14F-4D97-AF65-F5344CB8AC3E}">
        <p14:creationId xmlns:p14="http://schemas.microsoft.com/office/powerpoint/2010/main" val="1598781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45946" t="58991" r="701" b="26"/>
          <a:stretch/>
        </p:blipFill>
        <p:spPr>
          <a:xfrm>
            <a:off x="3032838" y="69222"/>
            <a:ext cx="6126323" cy="6047097"/>
          </a:xfrm>
          <a:prstGeom prst="rect">
            <a:avLst/>
          </a:prstGeom>
        </p:spPr>
      </p:pic>
    </p:spTree>
    <p:extLst>
      <p:ext uri="{BB962C8B-B14F-4D97-AF65-F5344CB8AC3E}">
        <p14:creationId xmlns:p14="http://schemas.microsoft.com/office/powerpoint/2010/main" val="31655479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1759</TotalTime>
  <Words>3364</Words>
  <Application>Microsoft Office PowerPoint</Application>
  <PresentationFormat>Widescreen</PresentationFormat>
  <Paragraphs>274</Paragraphs>
  <Slides>31</Slides>
  <Notes>28</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31</vt:i4>
      </vt:variant>
    </vt:vector>
  </HeadingPairs>
  <TitlesOfParts>
    <vt:vector size="38" baseType="lpstr">
      <vt:lpstr>Aptos</vt:lpstr>
      <vt:lpstr>Aptos Display</vt:lpstr>
      <vt:lpstr>Arial</vt:lpstr>
      <vt:lpstr>Avenir Next LT Pro</vt:lpstr>
      <vt:lpstr>Century Gothic</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Stabach, Jared</dc:creator>
  <cp:lastModifiedBy>Stabach, Jared</cp:lastModifiedBy>
  <cp:revision>44</cp:revision>
  <dcterms:created xsi:type="dcterms:W3CDTF">2024-06-23T19:14:47Z</dcterms:created>
  <dcterms:modified xsi:type="dcterms:W3CDTF">2024-07-18T22:44:27Z</dcterms:modified>
</cp:coreProperties>
</file>

<file path=docProps/thumbnail.jpeg>
</file>